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Inconsolata"/>
      <p:regular r:id="rId41"/>
      <p:bold r:id="rId42"/>
    </p:embeddedFont>
    <p:embeddedFont>
      <p:font typeface="Hind"/>
      <p:regular r:id="rId43"/>
      <p:bold r:id="rId44"/>
    </p:embeddedFont>
    <p:embeddedFont>
      <p:font typeface="Helvetica Neue"/>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9" roundtripDataSignature="AMtx7mg3v9k7WsiVhQTZdJMj9kYDAHvK3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A338188-F99A-4E97-85AF-15818648AEAB}">
  <a:tblStyle styleId="{DA338188-F99A-4E97-85AF-15818648AEAB}"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Inconsolata-bold.fntdata"/><Relationship Id="rId41" Type="http://schemas.openxmlformats.org/officeDocument/2006/relationships/font" Target="fonts/Inconsolata-regular.fntdata"/><Relationship Id="rId44" Type="http://schemas.openxmlformats.org/officeDocument/2006/relationships/font" Target="fonts/Hind-bold.fntdata"/><Relationship Id="rId43" Type="http://schemas.openxmlformats.org/officeDocument/2006/relationships/font" Target="fonts/Hind-regular.fntdata"/><Relationship Id="rId46" Type="http://schemas.openxmlformats.org/officeDocument/2006/relationships/font" Target="fonts/HelveticaNeue-bold.fntdata"/><Relationship Id="rId45" Type="http://schemas.openxmlformats.org/officeDocument/2006/relationships/font" Target="fonts/HelveticaNeu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HelveticaNeue-boldItalic.fntdata"/><Relationship Id="rId47" Type="http://schemas.openxmlformats.org/officeDocument/2006/relationships/font" Target="fonts/HelveticaNeue-italic.fntdata"/><Relationship Id="rId49"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3.gif>
</file>

<file path=ppt/media/image24.png>
</file>

<file path=ppt/media/image25.png>
</file>

<file path=ppt/media/image26.gif>
</file>

<file path=ppt/media/image27.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owardsdatascience.com/6-different-ways-to-compensate-for-missing-values-data-imputation-with-examples-6022d9ca0779"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 name="Google Shape;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60c49d94d0_0_3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60c49d94d0_0_3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Do poll everywhere (or at the begining)</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https://www.polleverywhere.com/free_text_polls/9oxoRWdgR0dMEYVfkHiFA</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60c49d94d0_0_3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60c49d94d0_0_3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60c49d94d0_0_3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g60c49d94d0_0_3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So why do we manipulate data? Increase clarity and usability</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60c49d94d0_0_2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g60c49d94d0_0_2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n"/>
              <a:t>what is "as" and why we do "pd"? </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n"/>
              <a:t>pandas is an open-source data analysis library built on top of the Python programming language.</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n"/>
              <a:t>The as pd portion of the code then tells Python to give pandas the alias of pd. This allows you to use the pandas functions by simply typing pd.function_name rather than pandas.function_name.</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60c49d94d0_0_2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g60c49d94d0_0_2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60c49d94d0_0_2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60c49d94d0_0_2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Filtering and subsetting can decrease the size of the data set so we can examine sub groups closer.</a:t>
            </a:r>
            <a:endParaRPr/>
          </a:p>
          <a:p>
            <a:pPr indent="0" lvl="0" marL="0" rtl="0" algn="l">
              <a:lnSpc>
                <a:spcPct val="100000"/>
              </a:lnSpc>
              <a:spcBef>
                <a:spcPts val="0"/>
              </a:spcBef>
              <a:spcAft>
                <a:spcPts val="0"/>
              </a:spcAft>
              <a:buSzPts val="1100"/>
              <a:buNone/>
            </a:pPr>
            <a:r>
              <a:rPr lang="en"/>
              <a:t>Filtering </a:t>
            </a:r>
            <a:r>
              <a:rPr b="0" i="0" lang="en" sz="1100" u="none" cap="none" strike="noStrike">
                <a:solidFill>
                  <a:srgbClr val="000000"/>
                </a:solidFill>
                <a:latin typeface="Arial"/>
                <a:ea typeface="Arial"/>
                <a:cs typeface="Arial"/>
                <a:sym typeface="Arial"/>
              </a:rPr>
              <a:t>means looking at only certain rows, based on the values in columns. Here in this example, we only want to look at upperclassman members, so we filter through year focus on certain entries.</a:t>
            </a:r>
            <a:endParaRPr/>
          </a:p>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Subsetting means getting rid of unnecessary columns and focus on certain characteristics. For example, we don’t need the names and just want the year and major, so we took a subset here. </a:t>
            </a:r>
            <a:endParaRPr/>
          </a:p>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So just remember you filter rows and subsets columns. Don’t mix them up!</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60c49d94d0_0_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60c49d94d0_0_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Joining is combining the columns of two data frames on some specified keys. In this example, the index is the key, and the missing entries are represented as NaN, which means not a number.</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Here are four types of joins. Be careful of what data you want to keep when joining two data frames.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60c49d94d0_0_2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60c49d94d0_0_2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Concatenating is also combining </a:t>
            </a:r>
            <a:r>
              <a:rPr b="0" i="0" lang="en" u="none" strike="noStrike">
                <a:solidFill>
                  <a:srgbClr val="000000"/>
                </a:solidFill>
              </a:rPr>
              <a:t>two data frames, but while join offers a low level of control, concat has a lot more options. You don’t need to memorize them, just look them up if you need to use them.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Hi. Welcome to the second lecture of introduction to machine learning. I’m Vivian. (And I am Neha) And the lecture today is about Data Manipulation.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60c49d94d0_0_2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g60c49d94d0_0_2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Summarizing is very useful as it gives us a quantitative overview of the dataset. Besides count, for numerical datasets, it gives us mean, standard deviation, minimum maximum and quartile numbers. For non-numerical datasets, it gives other useful overall statistics.</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rgbClr val="000000"/>
              </a:buClr>
              <a:buSzPts val="1100"/>
              <a:buFont typeface="Arial"/>
              <a:buNone/>
            </a:pPr>
            <a:r>
              <a:rPr lang="en"/>
              <a:t>BEFORE we move on to data imputation, does anyone have any questions? </a:t>
            </a:r>
            <a:r>
              <a:rPr b="0" i="0" lang="en" sz="1100" u="none" cap="none" strike="noStrike">
                <a:solidFill>
                  <a:srgbClr val="000000"/>
                </a:solidFill>
                <a:latin typeface="Arial"/>
                <a:ea typeface="Arial"/>
                <a:cs typeface="Arial"/>
                <a:sym typeface="Arial"/>
              </a:rPr>
              <a:t>(Compensate for Missing Values In a Dataset )</a:t>
            </a:r>
            <a:endParaRPr/>
          </a:p>
          <a:p>
            <a:pPr indent="0" lvl="0" marL="0" marR="0" rtl="0" algn="l">
              <a:lnSpc>
                <a:spcPct val="100000"/>
              </a:lnSpc>
              <a:spcBef>
                <a:spcPts val="0"/>
              </a:spcBef>
              <a:spcAft>
                <a:spcPts val="0"/>
              </a:spcAft>
              <a:buClr>
                <a:srgbClr val="000000"/>
              </a:buClr>
              <a:buSzPts val="1100"/>
              <a:buFont typeface="Arial"/>
              <a:buNone/>
            </a:pPr>
            <a:r>
              <a:t/>
            </a:r>
            <a:endParaRPr b="0" i="0" sz="1100" u="sng" cap="none" strike="noStrike">
              <a:solidFill>
                <a:srgbClr val="000000"/>
              </a:solidFill>
              <a:latin typeface="Arial"/>
              <a:ea typeface="Arial"/>
              <a:cs typeface="Arial"/>
              <a:sym typeface="Arial"/>
              <a:hlinkClick r:id="rId2">
                <a:extLst>
                  <a:ext uri="{A12FA001-AC4F-418D-AE19-62706E023703}">
                    <ahyp:hlinkClr val="tx"/>
                  </a:ext>
                </a:extLst>
              </a:hlinkClick>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60c49d94d0_0_3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g60c49d94d0_0_3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60c49d94d0_0_3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g60c49d94d0_0_3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You can remove NaN values by removing specific samples or entire features</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Could lead to biased model</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Compensate for Missing Values In a Dataset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(not good technique -- actually making it distorbant)</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Categorical data means </a:t>
            </a:r>
            <a:r>
              <a:rPr b="0" i="0" lang="en" sz="1100" u="none" cap="none" strike="noStrike">
                <a:solidFill>
                  <a:srgbClr val="000000"/>
                </a:solidFill>
                <a:latin typeface="Arial"/>
                <a:ea typeface="Arial"/>
                <a:cs typeface="Arial"/>
                <a:sym typeface="Arial"/>
              </a:rPr>
              <a:t>data in which individuals are placed into groups or categories — for example gender, region, or type of movie. Summarizing categorical data involves boiling down all the information into just a few numbers that tell its basic story.</a:t>
            </a:r>
            <a:endParaRPr/>
          </a:p>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The </a:t>
            </a:r>
            <a:r>
              <a:rPr b="1" i="0" lang="en" sz="1100" u="none" cap="none" strike="noStrike">
                <a:solidFill>
                  <a:srgbClr val="000000"/>
                </a:solidFill>
                <a:latin typeface="Arial"/>
                <a:ea typeface="Arial"/>
                <a:cs typeface="Arial"/>
                <a:sym typeface="Arial"/>
              </a:rPr>
              <a:t>mode</a:t>
            </a:r>
            <a:r>
              <a:rPr b="0" i="0" lang="en" sz="1100" u="none" cap="none" strike="noStrike">
                <a:solidFill>
                  <a:srgbClr val="000000"/>
                </a:solidFill>
                <a:latin typeface="Arial"/>
                <a:ea typeface="Arial"/>
                <a:cs typeface="Arial"/>
                <a:sym typeface="Arial"/>
              </a:rPr>
              <a:t> is the category with the greatest number of cases.</a:t>
            </a:r>
            <a:endParaRPr/>
          </a:p>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 name="Google Shape;324;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explain the algorithm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give a high level explanation of clustering and KNN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60c49d94d0_0_6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 name="Google Shape;335;g60c49d94d0_0_6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buckets analogy: can control number and size of buckets. dropping balls into buckets. smaller buckets = more buckets</a:t>
            </a:r>
            <a:endParaRPr/>
          </a:p>
          <a:p>
            <a:pPr indent="0" lvl="0" marL="0" rtl="0" algn="l">
              <a:lnSpc>
                <a:spcPct val="100000"/>
              </a:lnSpc>
              <a:spcBef>
                <a:spcPts val="0"/>
              </a:spcBef>
              <a:spcAft>
                <a:spcPts val="0"/>
              </a:spcAft>
              <a:buSzPts val="1100"/>
              <a:buNone/>
            </a:pPr>
            <a:r>
              <a:rPr lang="en"/>
              <a:t>bucket is a range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638fafb443_4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g638fafb443_4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90% got curved down to a B</a:t>
            </a:r>
            <a:endParaRPr/>
          </a:p>
          <a:p>
            <a:pPr indent="0" lvl="0" marL="0" rtl="0" algn="l">
              <a:lnSpc>
                <a:spcPct val="100000"/>
              </a:lnSpc>
              <a:spcBef>
                <a:spcPts val="0"/>
              </a:spcBef>
              <a:spcAft>
                <a:spcPts val="0"/>
              </a:spcAft>
              <a:buSzPts val="1100"/>
              <a:buNone/>
            </a:pPr>
            <a:r>
              <a:rPr lang="en"/>
              <a:t>grade deflation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This is our agenda for today. We will talk about how to define a good question and get raw data, how to manipulate data, how to impute data, and some other techniques. Then we will see a demo. You can go to the course page to download this slide, but it’d be better if you just follow along.</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638fafb443_4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g638fafb443_4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638fafb443_4_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8" name="Google Shape;398;g638fafb443_4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638fafb443_4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638fafb443_4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example: real data is the squared column</a:t>
            </a:r>
            <a:endParaRPr/>
          </a:p>
          <a:p>
            <a:pPr indent="0" lvl="0" marL="0" rtl="0" algn="l">
              <a:lnSpc>
                <a:spcPct val="100000"/>
              </a:lnSpc>
              <a:spcBef>
                <a:spcPts val="0"/>
              </a:spcBef>
              <a:spcAft>
                <a:spcPts val="0"/>
              </a:spcAft>
              <a:buSzPts val="1100"/>
              <a:buNone/>
            </a:pPr>
            <a:r>
              <a:rPr lang="en"/>
              <a:t>but want to apply linear regression</a:t>
            </a:r>
            <a:endParaRPr/>
          </a:p>
          <a:p>
            <a:pPr indent="0" lvl="0" marL="0" rtl="0" algn="l">
              <a:lnSpc>
                <a:spcPct val="100000"/>
              </a:lnSpc>
              <a:spcBef>
                <a:spcPts val="0"/>
              </a:spcBef>
              <a:spcAft>
                <a:spcPts val="0"/>
              </a:spcAft>
              <a:buSzPts val="1100"/>
              <a:buNone/>
            </a:pPr>
            <a:r>
              <a:rPr lang="en"/>
              <a:t>convert sq -&gt; num col</a:t>
            </a:r>
            <a:endParaRPr/>
          </a:p>
          <a:p>
            <a:pPr indent="0" lvl="0" marL="0" rtl="0" algn="l">
              <a:lnSpc>
                <a:spcPct val="100000"/>
              </a:lnSpc>
              <a:spcBef>
                <a:spcPts val="0"/>
              </a:spcBef>
              <a:spcAft>
                <a:spcPts val="0"/>
              </a:spcAft>
              <a:buSzPts val="1100"/>
              <a:buNone/>
            </a:pPr>
            <a:r>
              <a:rPr lang="en"/>
              <a:t>dont need non linear</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638fafb443_4_1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6" name="Google Shape;426;g638fafb443_4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578d7b521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578d7b521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Before everything, first we need to have a question. Here’s a list of good examples as well as some poor examples.</a:t>
            </a:r>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Let’s take a look at the first good example on the left. it‘s asking a quantitative question. It’s looking for features (such as when you go to sleep) that will produce some target, which here is mental health. we will see how they are dealt with in future lessons.</a:t>
            </a:r>
            <a:endParaRPr/>
          </a:p>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If you ask, what can the data tell me about mental health, then it’s too broad and general. We want our question to be specific, not too broad, nor a simple Y/N question,</a:t>
            </a:r>
            <a:endParaRPr/>
          </a:p>
          <a:p>
            <a:pPr indent="0" lvl="0" marL="0" rtl="0" algn="l">
              <a:lnSpc>
                <a:spcPct val="100000"/>
              </a:lnSpc>
              <a:spcBef>
                <a:spcPts val="0"/>
              </a:spcBef>
              <a:spcAft>
                <a:spcPts val="0"/>
              </a:spcAft>
              <a:buSzPts val="1100"/>
              <a:buNone/>
            </a:pPr>
            <a:r>
              <a:rPr b="0" i="0" lang="en" sz="1100" u="none" cap="none" strike="noStrike">
                <a:solidFill>
                  <a:srgbClr val="000000"/>
                </a:solidFill>
                <a:latin typeface="Arial"/>
                <a:ea typeface="Arial"/>
                <a:cs typeface="Arial"/>
                <a:sym typeface="Arial"/>
              </a:rPr>
              <a:t>This is very important to think about when creating a question for your final project.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60c49d94d0_0_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g60c49d94d0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sz="1100"/>
              <a:t>(Good link for getting a rough idea of the data science project cycle; includes links for further review including)</a:t>
            </a:r>
            <a:endParaRPr/>
          </a:p>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100" u="none" cap="none" strike="noStrike">
                <a:solidFill>
                  <a:srgbClr val="000000"/>
                </a:solidFill>
                <a:latin typeface="Arial"/>
                <a:ea typeface="Arial"/>
                <a:cs typeface="Arial"/>
                <a:sym typeface="Arial"/>
              </a:rPr>
              <a:t>So now we have a problem, and we want to get the solution. What do we do next? So first we obtain raw data, then we scrub the data by data cleaning, imputation and normalization, so that it becomes usable data. Then we explore the data by analyzing, applying predictive models etc. When we get statistical and predictive results, we can continue debugging and improving models and analysis, or move on to summarize and visualize the results. And then we interpret the results and get our solution.</a:t>
            </a:r>
            <a:endParaRPr/>
          </a:p>
          <a:p>
            <a:pPr indent="0" lvl="0" marL="0" marR="0" rtl="0" algn="l">
              <a:lnSpc>
                <a:spcPct val="100000"/>
              </a:lnSpc>
              <a:spcBef>
                <a:spcPts val="0"/>
              </a:spcBef>
              <a:spcAft>
                <a:spcPts val="0"/>
              </a:spcAft>
              <a:buClr>
                <a:srgbClr val="000000"/>
              </a:buClr>
              <a:buSzPts val="1400"/>
              <a:buFont typeface="Arial"/>
              <a:buNone/>
            </a:pPr>
            <a:br>
              <a:rPr b="0" i="0" lang="en" sz="1100" u="none" cap="none" strike="noStrike">
                <a:solidFill>
                  <a:srgbClr val="000000"/>
                </a:solidFill>
                <a:latin typeface="Arial"/>
                <a:ea typeface="Arial"/>
                <a:cs typeface="Arial"/>
                <a:sym typeface="Arial"/>
              </a:rPr>
            </a:br>
            <a:r>
              <a:rPr b="0" i="0" lang="en" sz="1100" u="none" cap="none" strike="noStrike">
                <a:solidFill>
                  <a:srgbClr val="000000"/>
                </a:solidFill>
                <a:latin typeface="Arial"/>
                <a:ea typeface="Arial"/>
                <a:cs typeface="Arial"/>
                <a:sym typeface="Arial"/>
              </a:rPr>
              <a:t>You will see this data pipeline throughout this semester, and today we will focus on the first step, here!</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638fafb443_4_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g638fafb443_4_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So, how do we acquire data? There are several options…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 quick note here,</a:t>
            </a:r>
            <a:endParaRPr/>
          </a:p>
          <a:p>
            <a:pPr indent="0" lvl="0" marL="0" rtl="0" algn="l">
              <a:lnSpc>
                <a:spcPct val="100000"/>
              </a:lnSpc>
              <a:spcBef>
                <a:spcPts val="0"/>
              </a:spcBef>
              <a:spcAft>
                <a:spcPts val="0"/>
              </a:spcAft>
              <a:buSzPts val="1100"/>
              <a:buNone/>
            </a:pPr>
            <a:r>
              <a:rPr lang="en"/>
              <a:t>We will have a web-scraping workshop in a few weeks</a:t>
            </a:r>
            <a:endParaRPr/>
          </a:p>
          <a:p>
            <a:pPr indent="0" lvl="0" marL="0" rtl="0" algn="l">
              <a:lnSpc>
                <a:spcPct val="100000"/>
              </a:lnSpc>
              <a:spcBef>
                <a:spcPts val="0"/>
              </a:spcBef>
              <a:spcAft>
                <a:spcPts val="0"/>
              </a:spcAft>
              <a:buSzPts val="1100"/>
              <a:buNone/>
            </a:pPr>
            <a:r>
              <a:rPr lang="en"/>
              <a:t>The time isn’t set yet but it will be after feb break</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Xxx</a:t>
            </a:r>
            <a:endParaRPr/>
          </a:p>
          <a:p>
            <a:pPr indent="0" lvl="0" marL="0" rtl="0" algn="l">
              <a:lnSpc>
                <a:spcPct val="100000"/>
              </a:lnSpc>
              <a:spcBef>
                <a:spcPts val="0"/>
              </a:spcBef>
              <a:spcAft>
                <a:spcPts val="0"/>
              </a:spcAft>
              <a:buSzPts val="1100"/>
              <a:buNone/>
            </a:pPr>
            <a:r>
              <a:rPr lang="en"/>
              <a:t>Xxx</a:t>
            </a:r>
            <a:endParaRPr/>
          </a:p>
          <a:p>
            <a:pPr indent="0" lvl="0" marL="0" rtl="0" algn="l">
              <a:lnSpc>
                <a:spcPct val="100000"/>
              </a:lnSpc>
              <a:spcBef>
                <a:spcPts val="0"/>
              </a:spcBef>
              <a:spcAft>
                <a:spcPts val="0"/>
              </a:spcAft>
              <a:buSzPts val="1100"/>
              <a:buNone/>
            </a:pPr>
            <a:r>
              <a:rPr lang="en"/>
              <a:t>These are all very important when you are finding dataset for your final project. You wouldn’t want to start with a data set with very few data and later realize that it doesn’t work well or doesn’t work at all.</a:t>
            </a:r>
            <a:endParaRPr/>
          </a:p>
          <a:p>
            <a:pPr indent="0" lvl="0" marL="0" rtl="0" algn="l">
              <a:lnSpc>
                <a:spcPct val="100000"/>
              </a:lnSpc>
              <a:spcBef>
                <a:spcPts val="0"/>
              </a:spcBef>
              <a:spcAft>
                <a:spcPts val="0"/>
              </a:spcAft>
              <a:buSzPts val="1100"/>
              <a:buNone/>
            </a:pPr>
            <a:r>
              <a:rPr lang="en"/>
              <a:t>We strongly suggest that you find a dataset on Kaggle. Check it out afterclass.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a:t>When you download a dataset from Kaggle, it’s usually a csv or tsv file. It means comma or tab seperated fiels. They are known as flat test files, and requires parsers to load into code. If you just click it open, it looks like this, and we want them to look like this.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17"/>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1pPr>
            <a:lvl2pPr lvl="1"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2pPr>
            <a:lvl3pPr lvl="2"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3pPr>
            <a:lvl4pPr lvl="3"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4pPr>
            <a:lvl5pPr lvl="4"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5pPr>
            <a:lvl6pPr lvl="5"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6pPr>
            <a:lvl7pPr lvl="6"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7pPr>
            <a:lvl8pPr lvl="7"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8pPr>
            <a:lvl9pPr lvl="8"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9pPr>
          </a:lstStyle>
          <a:p/>
        </p:txBody>
      </p:sp>
      <p:sp>
        <p:nvSpPr>
          <p:cNvPr id="52" name="Google Shape;52;p1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marR="0" algn="ctr">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algn="ctr">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 name="Shape 11"/>
        <p:cNvGrpSpPr/>
        <p:nvPr/>
      </p:nvGrpSpPr>
      <p:grpSpPr>
        <a:xfrm>
          <a:off x="0" y="0"/>
          <a:ext cx="0" cy="0"/>
          <a:chOff x="0" y="0"/>
          <a:chExt cx="0" cy="0"/>
        </a:xfrm>
      </p:grpSpPr>
      <p:sp>
        <p:nvSpPr>
          <p:cNvPr id="12" name="Google Shape;12;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1" i="0" sz="2000" u="none" cap="none" strike="noStrike">
                <a:solidFill>
                  <a:schemeClr val="dk1"/>
                </a:solidFill>
                <a:latin typeface="Helvetica Neue"/>
                <a:ea typeface="Helvetica Neue"/>
                <a:cs typeface="Helvetica Neue"/>
                <a:sym typeface="Helvetica Neue"/>
              </a:defRPr>
            </a:lvl1pPr>
            <a:lvl2pPr lvl="1"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3" name="Google Shape;13;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4" name="Google Shape;14;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5" name="Google Shape;15;p9"/>
          <p:cNvPicPr preferRelativeResize="0"/>
          <p:nvPr/>
        </p:nvPicPr>
        <p:blipFill rotWithShape="1">
          <a:blip r:embed="rId2">
            <a:alphaModFix/>
          </a:blip>
          <a:srcRect b="0" l="0" r="0" t="0"/>
          <a:stretch/>
        </p:blipFill>
        <p:spPr>
          <a:xfrm>
            <a:off x="76206" y="4755442"/>
            <a:ext cx="325815" cy="311869"/>
          </a:xfrm>
          <a:prstGeom prst="rect">
            <a:avLst/>
          </a:prstGeom>
          <a:noFill/>
          <a:ln>
            <a:noFill/>
          </a:ln>
        </p:spPr>
      </p:pic>
      <p:sp>
        <p:nvSpPr>
          <p:cNvPr id="16" name="Google Shape;16;p9"/>
          <p:cNvSpPr/>
          <p:nvPr/>
        </p:nvSpPr>
        <p:spPr>
          <a:xfrm>
            <a:off x="8465441" y="4955225"/>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 name="Google Shape;17;p9"/>
          <p:cNvSpPr/>
          <p:nvPr/>
        </p:nvSpPr>
        <p:spPr>
          <a:xfrm>
            <a:off x="8586091" y="4955224"/>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 name="Google Shape;18;p9"/>
          <p:cNvSpPr/>
          <p:nvPr/>
        </p:nvSpPr>
        <p:spPr>
          <a:xfrm>
            <a:off x="8706741" y="4955223"/>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 name="Google Shape;19;p9"/>
          <p:cNvSpPr/>
          <p:nvPr/>
        </p:nvSpPr>
        <p:spPr>
          <a:xfrm>
            <a:off x="8827391" y="4955222"/>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 name="Google Shape;20;p9"/>
          <p:cNvSpPr/>
          <p:nvPr/>
        </p:nvSpPr>
        <p:spPr>
          <a:xfrm>
            <a:off x="8948041" y="4955221"/>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1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1pPr>
            <a:lvl2pPr lvl="1"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2pPr>
            <a:lvl3pPr lvl="2"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3pPr>
            <a:lvl4pPr lvl="3"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4pPr>
            <a:lvl5pPr lvl="4"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5pPr>
            <a:lvl6pPr lvl="5"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6pPr>
            <a:lvl7pPr lvl="6"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7pPr>
            <a:lvl8pPr lvl="7"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8pPr>
            <a:lvl9pPr lvl="8"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9pPr>
          </a:lstStyle>
          <a:p/>
        </p:txBody>
      </p:sp>
      <p:sp>
        <p:nvSpPr>
          <p:cNvPr id="23" name="Google Shape;2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24" name="Google Shape;24;p10"/>
          <p:cNvPicPr preferRelativeResize="0"/>
          <p:nvPr/>
        </p:nvPicPr>
        <p:blipFill rotWithShape="1">
          <a:blip r:embed="rId2">
            <a:alphaModFix/>
          </a:blip>
          <a:srcRect b="0" l="0" r="0" t="0"/>
          <a:stretch/>
        </p:blipFill>
        <p:spPr>
          <a:xfrm>
            <a:off x="76206" y="4494612"/>
            <a:ext cx="598309" cy="5727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DS" type="twoColTx">
  <p:cSld name="TITLE_AND_TWO_COLUMNS">
    <p:spTree>
      <p:nvGrpSpPr>
        <p:cNvPr id="25" name="Shape 25"/>
        <p:cNvGrpSpPr/>
        <p:nvPr/>
      </p:nvGrpSpPr>
      <p:grpSpPr>
        <a:xfrm>
          <a:off x="0" y="0"/>
          <a:ext cx="0" cy="0"/>
          <a:chOff x="0" y="0"/>
          <a:chExt cx="0" cy="0"/>
        </a:xfrm>
      </p:grpSpPr>
      <p:sp>
        <p:nvSpPr>
          <p:cNvPr id="26" name="Google Shape;26;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7" name="Google Shape;27;p1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8" name="Google Shape;28;p1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9" name="Google Shape;29;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2" name="Google Shape;32;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33" name="Google Shape;33;p12"/>
          <p:cNvPicPr preferRelativeResize="0"/>
          <p:nvPr/>
        </p:nvPicPr>
        <p:blipFill rotWithShape="1">
          <a:blip r:embed="rId2">
            <a:alphaModFix/>
          </a:blip>
          <a:srcRect b="0" l="0" r="0" t="0"/>
          <a:stretch/>
        </p:blipFill>
        <p:spPr>
          <a:xfrm>
            <a:off x="76206" y="4494612"/>
            <a:ext cx="598309" cy="5727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1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9pPr>
          </a:lstStyle>
          <a:p/>
        </p:txBody>
      </p:sp>
      <p:sp>
        <p:nvSpPr>
          <p:cNvPr id="36" name="Google Shape;36;p1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algn="l">
              <a:lnSpc>
                <a:spcPct val="115000"/>
              </a:lnSpc>
              <a:spcBef>
                <a:spcPts val="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1pPr>
            <a:lvl2pPr indent="-304800" lvl="1" marL="914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37" name="Google Shape;37;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1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9pPr>
          </a:lstStyle>
          <a:p/>
        </p:txBody>
      </p:sp>
      <p:sp>
        <p:nvSpPr>
          <p:cNvPr id="40" name="Google Shape;40;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1pPr>
            <a:lvl2pPr lvl="1"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2pPr>
            <a:lvl3pPr lvl="2"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3pPr>
            <a:lvl4pPr lvl="3"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4pPr>
            <a:lvl5pPr lvl="4"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5pPr>
            <a:lvl6pPr lvl="5"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6pPr>
            <a:lvl7pPr lvl="6"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7pPr>
            <a:lvl8pPr lvl="7"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8pPr>
            <a:lvl9pPr lvl="8"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9pPr>
          </a:lstStyle>
          <a:p/>
        </p:txBody>
      </p:sp>
      <p:sp>
        <p:nvSpPr>
          <p:cNvPr id="44" name="Google Shape;44;p1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
        <p:nvSpPr>
          <p:cNvPr id="45" name="Google Shape;45;p1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marR="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46" name="Google Shape;46;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p1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algn="l">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stStyle>
          <a:p/>
        </p:txBody>
      </p:sp>
      <p:sp>
        <p:nvSpPr>
          <p:cNvPr id="49" name="Google Shape;49;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1.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3.gif"/><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5.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pypi.org/project/beautifulsoup4/" TargetMode="Externa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pic>
        <p:nvPicPr>
          <p:cNvPr id="58" name="Google Shape;58;p1"/>
          <p:cNvPicPr preferRelativeResize="0"/>
          <p:nvPr/>
        </p:nvPicPr>
        <p:blipFill rotWithShape="1">
          <a:blip r:embed="rId3">
            <a:alphaModFix/>
          </a:blip>
          <a:srcRect b="0" l="0" r="0" t="0"/>
          <a:stretch/>
        </p:blipFill>
        <p:spPr>
          <a:xfrm>
            <a:off x="2298587" y="3705743"/>
            <a:ext cx="4546821" cy="960243"/>
          </a:xfrm>
          <a:prstGeom prst="rect">
            <a:avLst/>
          </a:prstGeom>
          <a:noFill/>
          <a:ln>
            <a:noFill/>
          </a:ln>
        </p:spPr>
      </p:pic>
      <p:sp>
        <p:nvSpPr>
          <p:cNvPr id="59" name="Google Shape;59;p1"/>
          <p:cNvSpPr txBox="1"/>
          <p:nvPr>
            <p:ph idx="4294967295" type="ctrTitle"/>
          </p:nvPr>
        </p:nvSpPr>
        <p:spPr>
          <a:xfrm>
            <a:off x="1018569" y="1017765"/>
            <a:ext cx="7106859" cy="1301987"/>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200"/>
              <a:buFont typeface="Arial"/>
              <a:buNone/>
            </a:pPr>
            <a:r>
              <a:rPr b="1" i="0" lang="en" sz="2400" u="none" cap="none" strike="noStrike">
                <a:solidFill>
                  <a:srgbClr val="1C4587"/>
                </a:solidFill>
                <a:latin typeface="Helvetica Neue"/>
                <a:ea typeface="Helvetica Neue"/>
                <a:cs typeface="Helvetica Neue"/>
                <a:sym typeface="Helvetica Neue"/>
              </a:rPr>
              <a:t>INFO 1998: Introduction to Machine Learning</a:t>
            </a:r>
            <a:endParaRPr b="1" i="0" sz="2400" u="none" cap="none" strike="noStrike">
              <a:solidFill>
                <a:srgbClr val="1C4587"/>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60c49d94d0_0_30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However…</a:t>
            </a:r>
            <a:endParaRPr i="0" sz="2400" u="none" cap="none" strike="noStrike">
              <a:solidFill>
                <a:srgbClr val="1C4587"/>
              </a:solidFill>
              <a:latin typeface="Hind"/>
              <a:ea typeface="Hind"/>
              <a:cs typeface="Hind"/>
              <a:sym typeface="Hind"/>
            </a:endParaRPr>
          </a:p>
        </p:txBody>
      </p:sp>
      <p:sp>
        <p:nvSpPr>
          <p:cNvPr id="146" name="Google Shape;146;g60c49d94d0_0_307"/>
          <p:cNvSpPr txBox="1"/>
          <p:nvPr/>
        </p:nvSpPr>
        <p:spPr>
          <a:xfrm>
            <a:off x="1642081" y="1725011"/>
            <a:ext cx="5859837" cy="493403"/>
          </a:xfrm>
          <a:prstGeom prst="rect">
            <a:avLst/>
          </a:prstGeom>
          <a:noFill/>
          <a:ln>
            <a:noFill/>
          </a:ln>
        </p:spPr>
        <p:txBody>
          <a:bodyPr anchorCtr="0" anchor="t" bIns="91425" lIns="91425" spcFirstLastPara="1" rIns="91425" wrap="square" tIns="91425">
            <a:noAutofit/>
          </a:bodyPr>
          <a:lstStyle/>
          <a:p>
            <a:pPr indent="0" lvl="0" marL="114300" marR="0" rtl="0" algn="ctr">
              <a:lnSpc>
                <a:spcPct val="115000"/>
              </a:lnSpc>
              <a:spcBef>
                <a:spcPts val="0"/>
              </a:spcBef>
              <a:spcAft>
                <a:spcPts val="0"/>
              </a:spcAft>
              <a:buClr>
                <a:schemeClr val="dk2"/>
              </a:buClr>
              <a:buSzPts val="1800"/>
              <a:buFont typeface="Arial"/>
              <a:buNone/>
            </a:pPr>
            <a:r>
              <a:rPr b="0" i="0" lang="en" sz="1800" u="none" cap="none" strike="noStrike">
                <a:solidFill>
                  <a:schemeClr val="dk2"/>
                </a:solidFill>
                <a:latin typeface="Helvetica Neue"/>
                <a:ea typeface="Helvetica Neue"/>
                <a:cs typeface="Helvetica Neue"/>
                <a:sym typeface="Helvetica Neue"/>
              </a:rPr>
              <a:t>Most datasets are </a:t>
            </a:r>
            <a:r>
              <a:rPr b="1" i="0" lang="en" sz="1800" u="none" cap="none" strike="noStrike">
                <a:solidFill>
                  <a:schemeClr val="dk2"/>
                </a:solidFill>
                <a:latin typeface="Helvetica Neue"/>
                <a:ea typeface="Helvetica Neue"/>
                <a:cs typeface="Helvetica Neue"/>
                <a:sym typeface="Helvetica Neue"/>
              </a:rPr>
              <a:t>messy</a:t>
            </a:r>
            <a:r>
              <a:rPr b="0" i="0" lang="en" sz="1800" u="none" cap="none" strike="noStrike">
                <a:solidFill>
                  <a:schemeClr val="dk2"/>
                </a:solidFill>
                <a:latin typeface="Helvetica Neue"/>
                <a:ea typeface="Helvetica Neue"/>
                <a:cs typeface="Helvetica Neue"/>
                <a:sym typeface="Helvetica Neue"/>
              </a:rPr>
              <a:t>.</a:t>
            </a:r>
            <a:endParaRPr b="0" i="0" sz="1400" u="none" cap="none" strike="noStrike">
              <a:solidFill>
                <a:srgbClr val="000000"/>
              </a:solidFill>
              <a:latin typeface="Arial"/>
              <a:ea typeface="Arial"/>
              <a:cs typeface="Arial"/>
              <a:sym typeface="Arial"/>
            </a:endParaRPr>
          </a:p>
        </p:txBody>
      </p:sp>
      <p:sp>
        <p:nvSpPr>
          <p:cNvPr id="147" name="Google Shape;147;g60c49d94d0_0_307"/>
          <p:cNvSpPr txBox="1"/>
          <p:nvPr/>
        </p:nvSpPr>
        <p:spPr>
          <a:xfrm>
            <a:off x="1642079" y="2571750"/>
            <a:ext cx="5859837" cy="493403"/>
          </a:xfrm>
          <a:prstGeom prst="rect">
            <a:avLst/>
          </a:prstGeom>
          <a:noFill/>
          <a:ln>
            <a:noFill/>
          </a:ln>
        </p:spPr>
        <p:txBody>
          <a:bodyPr anchorCtr="0" anchor="t" bIns="91425" lIns="91425" spcFirstLastPara="1" rIns="91425" wrap="square" tIns="91425">
            <a:noAutofit/>
          </a:bodyPr>
          <a:lstStyle/>
          <a:p>
            <a:pPr indent="0" lvl="0" marL="114300" marR="0" rtl="0" algn="ctr">
              <a:lnSpc>
                <a:spcPct val="115000"/>
              </a:lnSpc>
              <a:spcBef>
                <a:spcPts val="0"/>
              </a:spcBef>
              <a:spcAft>
                <a:spcPts val="0"/>
              </a:spcAft>
              <a:buClr>
                <a:schemeClr val="dk2"/>
              </a:buClr>
              <a:buSzPts val="1800"/>
              <a:buFont typeface="Arial"/>
              <a:buNone/>
            </a:pPr>
            <a:r>
              <a:rPr b="0" i="0" lang="en" sz="1800" u="none" cap="none" strike="noStrike">
                <a:solidFill>
                  <a:schemeClr val="dk2"/>
                </a:solidFill>
                <a:latin typeface="Helvetica Neue"/>
                <a:ea typeface="Helvetica Neue"/>
                <a:cs typeface="Helvetica Neue"/>
                <a:sym typeface="Helvetica Neue"/>
              </a:rPr>
              <a:t>Datasets can be </a:t>
            </a:r>
            <a:r>
              <a:rPr b="1" i="0" lang="en" sz="1800" u="none" cap="none" strike="noStrike">
                <a:solidFill>
                  <a:schemeClr val="dk2"/>
                </a:solidFill>
                <a:latin typeface="Helvetica Neue"/>
                <a:ea typeface="Helvetica Neue"/>
                <a:cs typeface="Helvetica Neue"/>
                <a:sym typeface="Helvetica Neue"/>
              </a:rPr>
              <a:t>huge</a:t>
            </a:r>
            <a:r>
              <a:rPr b="0" i="0" lang="en" sz="1800" u="none" cap="none" strike="noStrike">
                <a:solidFill>
                  <a:schemeClr val="dk2"/>
                </a:solidFill>
                <a:latin typeface="Helvetica Neue"/>
                <a:ea typeface="Helvetica Neue"/>
                <a:cs typeface="Helvetica Neue"/>
                <a:sym typeface="Helvetica Neue"/>
              </a:rPr>
              <a:t>.</a:t>
            </a:r>
            <a:endParaRPr b="0" i="0" sz="1400" u="none" cap="none" strike="noStrike">
              <a:solidFill>
                <a:srgbClr val="000000"/>
              </a:solidFill>
              <a:latin typeface="Arial"/>
              <a:ea typeface="Arial"/>
              <a:cs typeface="Arial"/>
              <a:sym typeface="Arial"/>
            </a:endParaRPr>
          </a:p>
        </p:txBody>
      </p:sp>
      <p:sp>
        <p:nvSpPr>
          <p:cNvPr id="148" name="Google Shape;148;g60c49d94d0_0_307"/>
          <p:cNvSpPr txBox="1"/>
          <p:nvPr/>
        </p:nvSpPr>
        <p:spPr>
          <a:xfrm>
            <a:off x="1642080" y="3427435"/>
            <a:ext cx="5859837" cy="493403"/>
          </a:xfrm>
          <a:prstGeom prst="rect">
            <a:avLst/>
          </a:prstGeom>
          <a:noFill/>
          <a:ln>
            <a:noFill/>
          </a:ln>
        </p:spPr>
        <p:txBody>
          <a:bodyPr anchorCtr="0" anchor="t" bIns="91425" lIns="91425" spcFirstLastPara="1" rIns="91425" wrap="square" tIns="91425">
            <a:noAutofit/>
          </a:bodyPr>
          <a:lstStyle/>
          <a:p>
            <a:pPr indent="0" lvl="0" marL="114300" marR="0" rtl="0" algn="ctr">
              <a:lnSpc>
                <a:spcPct val="115000"/>
              </a:lnSpc>
              <a:spcBef>
                <a:spcPts val="0"/>
              </a:spcBef>
              <a:spcAft>
                <a:spcPts val="0"/>
              </a:spcAft>
              <a:buClr>
                <a:schemeClr val="dk2"/>
              </a:buClr>
              <a:buSzPts val="1800"/>
              <a:buFont typeface="Arial"/>
              <a:buNone/>
            </a:pPr>
            <a:r>
              <a:rPr b="0" i="0" lang="en" sz="1800" u="none" cap="none" strike="noStrike">
                <a:solidFill>
                  <a:schemeClr val="dk2"/>
                </a:solidFill>
                <a:latin typeface="Helvetica Neue"/>
                <a:ea typeface="Helvetica Neue"/>
                <a:cs typeface="Helvetica Neue"/>
                <a:sym typeface="Helvetica Neue"/>
              </a:rPr>
              <a:t>Datasets </a:t>
            </a:r>
            <a:r>
              <a:rPr b="1" i="0" lang="en" sz="1800" u="none" cap="none" strike="noStrike">
                <a:solidFill>
                  <a:schemeClr val="dk2"/>
                </a:solidFill>
                <a:latin typeface="Helvetica Neue"/>
                <a:ea typeface="Helvetica Neue"/>
                <a:cs typeface="Helvetica Neue"/>
                <a:sym typeface="Helvetica Neue"/>
              </a:rPr>
              <a:t>may not make sense</a:t>
            </a:r>
            <a:r>
              <a:rPr b="0" i="0" lang="en" sz="1800" u="none" cap="none" strike="noStrike">
                <a:solidFill>
                  <a:schemeClr val="dk2"/>
                </a:solidFill>
                <a:latin typeface="Helvetica Neue"/>
                <a:ea typeface="Helvetica Neue"/>
                <a:cs typeface="Helvetica Neue"/>
                <a:sym typeface="Helvetica Neue"/>
              </a:rPr>
              <a:t>.</a:t>
            </a:r>
            <a:endParaRPr b="0" i="0" sz="1400" u="none" cap="none" strike="noStrike">
              <a:solidFill>
                <a:srgbClr val="000000"/>
              </a:solidFill>
              <a:latin typeface="Arial"/>
              <a:ea typeface="Arial"/>
              <a:cs typeface="Arial"/>
              <a:sym typeface="Arial"/>
            </a:endParaRPr>
          </a:p>
        </p:txBody>
      </p:sp>
      <p:sp>
        <p:nvSpPr>
          <p:cNvPr id="149" name="Google Shape;149;g60c49d94d0_0_307"/>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9"/>
          <p:cNvSpPr txBox="1"/>
          <p:nvPr>
            <p:ph type="title"/>
          </p:nvPr>
        </p:nvSpPr>
        <p:spPr>
          <a:xfrm>
            <a:off x="208333" y="1558207"/>
            <a:ext cx="85206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2800">
                <a:solidFill>
                  <a:srgbClr val="1C4587"/>
                </a:solidFill>
                <a:latin typeface="Hind"/>
                <a:ea typeface="Hind"/>
                <a:cs typeface="Hind"/>
                <a:sym typeface="Hind"/>
              </a:rPr>
              <a:t>Question</a:t>
            </a:r>
            <a:endParaRPr i="0" sz="2800" u="none" cap="none" strike="noStrike">
              <a:solidFill>
                <a:srgbClr val="1C4587"/>
              </a:solidFill>
              <a:latin typeface="Hind"/>
              <a:ea typeface="Hind"/>
              <a:cs typeface="Hind"/>
              <a:sym typeface="Hind"/>
            </a:endParaRPr>
          </a:p>
        </p:txBody>
      </p:sp>
      <p:sp>
        <p:nvSpPr>
          <p:cNvPr id="155" name="Google Shape;155;p19"/>
          <p:cNvSpPr txBox="1"/>
          <p:nvPr/>
        </p:nvSpPr>
        <p:spPr>
          <a:xfrm>
            <a:off x="1642081" y="2158240"/>
            <a:ext cx="5859837" cy="493403"/>
          </a:xfrm>
          <a:prstGeom prst="rect">
            <a:avLst/>
          </a:prstGeom>
          <a:noFill/>
          <a:ln>
            <a:noFill/>
          </a:ln>
        </p:spPr>
        <p:txBody>
          <a:bodyPr anchorCtr="0" anchor="t" bIns="91425" lIns="91425" spcFirstLastPara="1" rIns="91425" wrap="square" tIns="91425">
            <a:noAutofit/>
          </a:bodyPr>
          <a:lstStyle/>
          <a:p>
            <a:pPr indent="0" lvl="0" marL="114300" marR="0" rtl="0" algn="ctr">
              <a:lnSpc>
                <a:spcPct val="115000"/>
              </a:lnSpc>
              <a:spcBef>
                <a:spcPts val="0"/>
              </a:spcBef>
              <a:spcAft>
                <a:spcPts val="0"/>
              </a:spcAft>
              <a:buClr>
                <a:schemeClr val="dk2"/>
              </a:buClr>
              <a:buSzPts val="1800"/>
              <a:buFont typeface="Arial"/>
              <a:buNone/>
            </a:pPr>
            <a:r>
              <a:rPr b="0" i="0" lang="en" sz="1800" u="none" cap="none" strike="noStrike">
                <a:solidFill>
                  <a:schemeClr val="dk2"/>
                </a:solidFill>
                <a:latin typeface="Helvetica Neue"/>
                <a:ea typeface="Helvetica Neue"/>
                <a:cs typeface="Helvetica Neue"/>
                <a:sym typeface="Helvetica Neue"/>
              </a:rPr>
              <a:t>What are some ways in which data can be “</a:t>
            </a:r>
            <a:r>
              <a:rPr b="0" i="1" lang="en" sz="1800" u="none" cap="none" strike="noStrike">
                <a:solidFill>
                  <a:schemeClr val="dk2"/>
                </a:solidFill>
                <a:latin typeface="Helvetica Neue"/>
                <a:ea typeface="Helvetica Neue"/>
                <a:cs typeface="Helvetica Neue"/>
                <a:sym typeface="Helvetica Neue"/>
              </a:rPr>
              <a:t>messy</a:t>
            </a:r>
            <a:r>
              <a:rPr b="0" i="0" lang="en" sz="1800" u="none" cap="none" strike="noStrike">
                <a:solidFill>
                  <a:schemeClr val="dk2"/>
                </a:solidFill>
                <a:latin typeface="Helvetica Neue"/>
                <a:ea typeface="Helvetica Neue"/>
                <a:cs typeface="Helvetica Neue"/>
                <a:sym typeface="Helvetica Neue"/>
              </a:rPr>
              <a:t>”?</a:t>
            </a:r>
            <a:endParaRPr b="0" i="0" sz="1400" u="none" cap="none" strike="noStrike">
              <a:solidFill>
                <a:srgbClr val="000000"/>
              </a:solidFill>
              <a:latin typeface="Arial"/>
              <a:ea typeface="Arial"/>
              <a:cs typeface="Arial"/>
              <a:sym typeface="Arial"/>
            </a:endParaRPr>
          </a:p>
        </p:txBody>
      </p:sp>
      <p:sp>
        <p:nvSpPr>
          <p:cNvPr id="156" name="Google Shape;156;p19"/>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cxnSp>
        <p:nvCxnSpPr>
          <p:cNvPr id="161" name="Google Shape;161;g60c49d94d0_0_313"/>
          <p:cNvCxnSpPr/>
          <p:nvPr/>
        </p:nvCxnSpPr>
        <p:spPr>
          <a:xfrm>
            <a:off x="4503925" y="1143375"/>
            <a:ext cx="0" cy="2216719"/>
          </a:xfrm>
          <a:prstGeom prst="straightConnector1">
            <a:avLst/>
          </a:prstGeom>
          <a:noFill/>
          <a:ln cap="flat" cmpd="sng" w="9525">
            <a:solidFill>
              <a:schemeClr val="dk2"/>
            </a:solidFill>
            <a:prstDash val="solid"/>
            <a:round/>
            <a:headEnd len="sm" w="sm" type="none"/>
            <a:tailEnd len="sm" w="sm" type="none"/>
          </a:ln>
        </p:spPr>
      </p:cxnSp>
      <p:sp>
        <p:nvSpPr>
          <p:cNvPr id="162" name="Google Shape;162;g60c49d94d0_0_313"/>
          <p:cNvSpPr txBox="1"/>
          <p:nvPr/>
        </p:nvSpPr>
        <p:spPr>
          <a:xfrm>
            <a:off x="311699" y="1169825"/>
            <a:ext cx="3986865" cy="43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Helvetica Neue"/>
                <a:ea typeface="Helvetica Neue"/>
                <a:cs typeface="Helvetica Neue"/>
                <a:sym typeface="Helvetica Neue"/>
              </a:rPr>
              <a:t>Example 1</a:t>
            </a:r>
            <a:r>
              <a:rPr b="0" i="0" lang="en" sz="1400" u="none" cap="none" strike="noStrike">
                <a:solidFill>
                  <a:srgbClr val="434343"/>
                </a:solidFill>
                <a:latin typeface="Helvetica Neue"/>
                <a:ea typeface="Helvetica Neue"/>
                <a:cs typeface="Helvetica Neue"/>
                <a:sym typeface="Helvetica Neue"/>
              </a:rPr>
              <a:t>: Let’s find CS majors in INFO 1998.</a:t>
            </a:r>
            <a:endParaRPr b="0" i="0" sz="1400" u="none" cap="none" strike="noStrike">
              <a:solidFill>
                <a:srgbClr val="434343"/>
              </a:solidFill>
              <a:latin typeface="Helvetica Neue"/>
              <a:ea typeface="Helvetica Neue"/>
              <a:cs typeface="Helvetica Neue"/>
              <a:sym typeface="Helvetica Neue"/>
            </a:endParaRPr>
          </a:p>
        </p:txBody>
      </p:sp>
      <p:sp>
        <p:nvSpPr>
          <p:cNvPr id="163" name="Google Shape;163;g60c49d94d0_0_313"/>
          <p:cNvSpPr txBox="1"/>
          <p:nvPr/>
        </p:nvSpPr>
        <p:spPr>
          <a:xfrm>
            <a:off x="4707149" y="1169825"/>
            <a:ext cx="3514495" cy="43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Helvetica Neue"/>
                <a:ea typeface="Helvetica Neue"/>
                <a:cs typeface="Helvetica Neue"/>
                <a:sym typeface="Helvetica Neue"/>
              </a:rPr>
              <a:t>Example 2: </a:t>
            </a:r>
            <a:r>
              <a:rPr b="0" i="0" lang="en" sz="1400" u="none" cap="none" strike="noStrike">
                <a:solidFill>
                  <a:srgbClr val="434343"/>
                </a:solidFill>
                <a:latin typeface="Helvetica Neue"/>
                <a:ea typeface="Helvetica Neue"/>
                <a:cs typeface="Helvetica Neue"/>
                <a:sym typeface="Helvetica Neue"/>
              </a:rPr>
              <a:t>From INFO 1998 (Fall ‘18) </a:t>
            </a:r>
            <a:endParaRPr b="0" i="0" sz="1400" u="none" cap="none" strike="noStrike">
              <a:solidFill>
                <a:srgbClr val="434343"/>
              </a:solidFill>
              <a:latin typeface="Helvetica Neue"/>
              <a:ea typeface="Helvetica Neue"/>
              <a:cs typeface="Helvetica Neue"/>
              <a:sym typeface="Helvetica Neue"/>
            </a:endParaRPr>
          </a:p>
        </p:txBody>
      </p:sp>
      <p:sp>
        <p:nvSpPr>
          <p:cNvPr id="164" name="Google Shape;164;g60c49d94d0_0_3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Examples of Drunk Data</a:t>
            </a:r>
            <a:endParaRPr i="0" sz="2400" u="none" cap="none" strike="noStrike">
              <a:solidFill>
                <a:srgbClr val="1C4587"/>
              </a:solidFill>
              <a:latin typeface="Hind"/>
              <a:ea typeface="Hind"/>
              <a:cs typeface="Hind"/>
              <a:sym typeface="Hind"/>
            </a:endParaRPr>
          </a:p>
        </p:txBody>
      </p:sp>
      <p:sp>
        <p:nvSpPr>
          <p:cNvPr id="165" name="Google Shape;165;g60c49d94d0_0_313"/>
          <p:cNvSpPr/>
          <p:nvPr/>
        </p:nvSpPr>
        <p:spPr>
          <a:xfrm>
            <a:off x="311700" y="786893"/>
            <a:ext cx="1564852" cy="2308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00"/>
              <a:buFont typeface="Arial"/>
              <a:buNone/>
            </a:pPr>
            <a:r>
              <a:rPr b="0" i="1" lang="en" sz="900" u="none" cap="none" strike="noStrike">
                <a:solidFill>
                  <a:srgbClr val="595959"/>
                </a:solidFill>
                <a:latin typeface="Helvetica Neue"/>
                <a:ea typeface="Helvetica Neue"/>
                <a:cs typeface="Helvetica Neue"/>
                <a:sym typeface="Helvetica Neue"/>
              </a:rPr>
              <a:t>From the onboarding form!</a:t>
            </a:r>
            <a:endParaRPr b="0" i="0" sz="1400" u="none" cap="none" strike="noStrike">
              <a:solidFill>
                <a:srgbClr val="000000"/>
              </a:solidFill>
              <a:latin typeface="Arial"/>
              <a:ea typeface="Arial"/>
              <a:cs typeface="Arial"/>
              <a:sym typeface="Arial"/>
            </a:endParaRPr>
          </a:p>
        </p:txBody>
      </p:sp>
      <p:sp>
        <p:nvSpPr>
          <p:cNvPr id="166" name="Google Shape;166;g60c49d94d0_0_313"/>
          <p:cNvSpPr txBox="1"/>
          <p:nvPr/>
        </p:nvSpPr>
        <p:spPr>
          <a:xfrm>
            <a:off x="311699" y="1406778"/>
            <a:ext cx="3986865" cy="43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1" lang="en" sz="1400" u="none" cap="none" strike="noStrike">
                <a:solidFill>
                  <a:srgbClr val="434343"/>
                </a:solidFill>
                <a:latin typeface="Helvetica Neue"/>
                <a:ea typeface="Helvetica Neue"/>
                <a:cs typeface="Helvetica Neue"/>
                <a:sym typeface="Helvetica Neue"/>
              </a:rPr>
              <a:t>Different cases:</a:t>
            </a:r>
            <a:endParaRPr b="0" i="1" sz="1400" u="none" cap="none" strike="noStrike">
              <a:solidFill>
                <a:srgbClr val="434343"/>
              </a:solidFill>
              <a:latin typeface="Helvetica Neue"/>
              <a:ea typeface="Helvetica Neue"/>
              <a:cs typeface="Helvetica Neue"/>
              <a:sym typeface="Helvetica Neue"/>
            </a:endParaRPr>
          </a:p>
        </p:txBody>
      </p:sp>
      <p:sp>
        <p:nvSpPr>
          <p:cNvPr id="167" name="Google Shape;167;g60c49d94d0_0_313"/>
          <p:cNvSpPr txBox="1"/>
          <p:nvPr/>
        </p:nvSpPr>
        <p:spPr>
          <a:xfrm>
            <a:off x="618675" y="1774728"/>
            <a:ext cx="2657264" cy="1668910"/>
          </a:xfrm>
          <a:prstGeom prst="rect">
            <a:avLst/>
          </a:prstGeom>
          <a:noFill/>
          <a:ln>
            <a:noFill/>
          </a:ln>
        </p:spPr>
        <p:txBody>
          <a:bodyPr anchorCtr="0" anchor="t"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Computer Science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CS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Cs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computer science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CS and Math</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OR/CS</a:t>
            </a:r>
            <a:endParaRPr b="0" i="0" sz="14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400"/>
              <a:buFont typeface="Arial"/>
              <a:buNone/>
            </a:pPr>
            <a:r>
              <a:rPr b="0" i="1" lang="en" sz="1400" u="none" cap="none" strike="noStrike">
                <a:solidFill>
                  <a:srgbClr val="434343"/>
                </a:solidFill>
                <a:latin typeface="Helvetica Neue"/>
                <a:ea typeface="Helvetica Neue"/>
                <a:cs typeface="Helvetica Neue"/>
                <a:sym typeface="Helvetica Neue"/>
              </a:rPr>
              <a:t>…goes on</a:t>
            </a:r>
            <a:endParaRPr b="0" i="1" sz="1400" u="none" cap="none" strike="noStrike">
              <a:solidFill>
                <a:srgbClr val="434343"/>
              </a:solidFill>
              <a:latin typeface="Helvetica Neue"/>
              <a:ea typeface="Helvetica Neue"/>
              <a:cs typeface="Helvetica Neue"/>
              <a:sym typeface="Helvetica Neue"/>
            </a:endParaRPr>
          </a:p>
        </p:txBody>
      </p:sp>
      <p:sp>
        <p:nvSpPr>
          <p:cNvPr id="168" name="Google Shape;168;g60c49d94d0_0_313"/>
          <p:cNvSpPr txBox="1"/>
          <p:nvPr/>
        </p:nvSpPr>
        <p:spPr>
          <a:xfrm>
            <a:off x="4754109" y="1622628"/>
            <a:ext cx="3986865" cy="43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1" lang="en" sz="1400" u="none" cap="none" strike="noStrike">
                <a:solidFill>
                  <a:srgbClr val="434343"/>
                </a:solidFill>
                <a:latin typeface="Helvetica Neue"/>
                <a:ea typeface="Helvetica Neue"/>
                <a:cs typeface="Helvetica Neue"/>
                <a:sym typeface="Helvetica Neue"/>
              </a:rPr>
              <a:t>Answers for ‘What Year Are You?’</a:t>
            </a:r>
            <a:endParaRPr b="0" i="1" sz="1400" u="none" cap="none" strike="noStrike">
              <a:solidFill>
                <a:srgbClr val="434343"/>
              </a:solidFill>
              <a:latin typeface="Helvetica Neue"/>
              <a:ea typeface="Helvetica Neue"/>
              <a:cs typeface="Helvetica Neue"/>
              <a:sym typeface="Helvetica Neue"/>
            </a:endParaRPr>
          </a:p>
        </p:txBody>
      </p:sp>
      <p:sp>
        <p:nvSpPr>
          <p:cNvPr id="169" name="Google Shape;169;g60c49d94d0_0_313"/>
          <p:cNvSpPr txBox="1"/>
          <p:nvPr/>
        </p:nvSpPr>
        <p:spPr>
          <a:xfrm>
            <a:off x="5072730" y="2052300"/>
            <a:ext cx="2657264" cy="1668910"/>
          </a:xfrm>
          <a:prstGeom prst="rect">
            <a:avLst/>
          </a:prstGeom>
          <a:noFill/>
          <a:ln>
            <a:noFill/>
          </a:ln>
        </p:spPr>
        <p:txBody>
          <a:bodyPr anchorCtr="0" anchor="t"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1999</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1</a:t>
            </a:r>
            <a:r>
              <a:rPr b="0" baseline="30000" i="0" lang="en" sz="1400" u="none" cap="none" strike="noStrike">
                <a:solidFill>
                  <a:srgbClr val="434343"/>
                </a:solidFill>
                <a:latin typeface="Helvetica Neue"/>
                <a:ea typeface="Helvetica Neue"/>
                <a:cs typeface="Helvetica Neue"/>
                <a:sym typeface="Helvetica Neue"/>
              </a:rPr>
              <a:t>st</a:t>
            </a:r>
            <a:r>
              <a:rPr b="0" i="0" lang="en" sz="1400" u="none" cap="none" strike="noStrike">
                <a:solidFill>
                  <a:srgbClr val="434343"/>
                </a:solidFill>
                <a:latin typeface="Helvetica Neue"/>
                <a:ea typeface="Helvetica Neue"/>
                <a:cs typeface="Helvetica Neue"/>
                <a:sym typeface="Helvetica Neue"/>
              </a:rPr>
              <a:t> Master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Junor</a:t>
            </a:r>
            <a:endParaRPr b="0" i="0" sz="1400" u="none" cap="none" strike="noStrike">
              <a:solidFill>
                <a:srgbClr val="434343"/>
              </a:solidFill>
              <a:latin typeface="Helvetica Neue"/>
              <a:ea typeface="Helvetica Neue"/>
              <a:cs typeface="Helvetica Neue"/>
              <a:sym typeface="Helvetica Neue"/>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434343"/>
                </a:solidFill>
                <a:latin typeface="Helvetica Neue"/>
                <a:ea typeface="Helvetica Neue"/>
                <a:cs typeface="Helvetica Neue"/>
                <a:sym typeface="Helvetica Neue"/>
              </a:rPr>
              <a:t>INFO SCI</a:t>
            </a:r>
            <a:endParaRPr b="0" i="0" sz="14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400"/>
              <a:buFont typeface="Arial"/>
              <a:buNone/>
            </a:pPr>
            <a:r>
              <a:rPr b="0" i="1" lang="en" sz="1400" u="none" cap="none" strike="noStrike">
                <a:solidFill>
                  <a:srgbClr val="434343"/>
                </a:solidFill>
                <a:latin typeface="Helvetica Neue"/>
                <a:ea typeface="Helvetica Neue"/>
                <a:cs typeface="Helvetica Neue"/>
                <a:sym typeface="Helvetica Neue"/>
              </a:rPr>
              <a:t>…goes on</a:t>
            </a:r>
            <a:endParaRPr b="0" i="1" sz="1400" u="none" cap="none" strike="noStrike">
              <a:solidFill>
                <a:srgbClr val="434343"/>
              </a:solidFill>
              <a:latin typeface="Helvetica Neue"/>
              <a:ea typeface="Helvetica Neue"/>
              <a:cs typeface="Helvetica Neue"/>
              <a:sym typeface="Helvetica Neue"/>
            </a:endParaRPr>
          </a:p>
        </p:txBody>
      </p:sp>
      <p:sp>
        <p:nvSpPr>
          <p:cNvPr id="170" name="Google Shape;170;g60c49d94d0_0_313"/>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71" name="Google Shape;171;g60c49d94d0_0_313"/>
          <p:cNvPicPr preferRelativeResize="0"/>
          <p:nvPr/>
        </p:nvPicPr>
        <p:blipFill rotWithShape="1">
          <a:blip r:embed="rId3">
            <a:alphaModFix/>
          </a:blip>
          <a:srcRect b="0" l="0" r="0" t="0"/>
          <a:stretch/>
        </p:blipFill>
        <p:spPr>
          <a:xfrm rot="5400000">
            <a:off x="760725" y="3014821"/>
            <a:ext cx="1338381" cy="2028928"/>
          </a:xfrm>
          <a:prstGeom prst="rect">
            <a:avLst/>
          </a:prstGeom>
          <a:noFill/>
          <a:ln>
            <a:noFill/>
          </a:ln>
        </p:spPr>
      </p:pic>
      <p:pic>
        <p:nvPicPr>
          <p:cNvPr id="172" name="Google Shape;172;g60c49d94d0_0_313"/>
          <p:cNvPicPr preferRelativeResize="0"/>
          <p:nvPr/>
        </p:nvPicPr>
        <p:blipFill rotWithShape="1">
          <a:blip r:embed="rId4">
            <a:alphaModFix/>
          </a:blip>
          <a:srcRect b="0" l="0" r="0" t="0"/>
          <a:stretch/>
        </p:blipFill>
        <p:spPr>
          <a:xfrm rot="5400000">
            <a:off x="2898327" y="3114372"/>
            <a:ext cx="1276331" cy="193486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60c49d94d0_0_328"/>
          <p:cNvSpPr/>
          <p:nvPr/>
        </p:nvSpPr>
        <p:spPr>
          <a:xfrm>
            <a:off x="404450" y="1473475"/>
            <a:ext cx="2602800" cy="2377200"/>
          </a:xfrm>
          <a:prstGeom prst="roundRect">
            <a:avLst>
              <a:gd fmla="val 16667" name="adj"/>
            </a:avLst>
          </a:prstGeom>
          <a:noFill/>
          <a:ln cap="flat" cmpd="sng" w="3810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800" u="none" cap="none" strike="noStrike">
                <a:solidFill>
                  <a:srgbClr val="595959"/>
                </a:solidFill>
                <a:latin typeface="Helvetica Neue"/>
                <a:ea typeface="Helvetica Neue"/>
                <a:cs typeface="Helvetica Neue"/>
                <a:sym typeface="Helvetica Neue"/>
              </a:rPr>
              <a:t>Ease of Use</a:t>
            </a:r>
            <a:endParaRPr b="0" i="0" sz="1800" u="none" cap="none" strike="noStrike">
              <a:solidFill>
                <a:srgbClr val="595959"/>
              </a:solidFill>
              <a:latin typeface="Helvetica Neue"/>
              <a:ea typeface="Helvetica Neue"/>
              <a:cs typeface="Helvetica Neue"/>
              <a:sym typeface="Helvetica Neue"/>
            </a:endParaRPr>
          </a:p>
        </p:txBody>
      </p:sp>
      <p:sp>
        <p:nvSpPr>
          <p:cNvPr id="178" name="Google Shape;178;g60c49d94d0_0_328"/>
          <p:cNvSpPr/>
          <p:nvPr/>
        </p:nvSpPr>
        <p:spPr>
          <a:xfrm>
            <a:off x="3115250" y="1463125"/>
            <a:ext cx="2752200" cy="2377200"/>
          </a:xfrm>
          <a:prstGeom prst="roundRect">
            <a:avLst>
              <a:gd fmla="val 16667" name="adj"/>
            </a:avLst>
          </a:prstGeom>
          <a:noFill/>
          <a:ln cap="flat" cmpd="sng" w="3810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800" u="none" cap="none" strike="noStrike">
                <a:solidFill>
                  <a:srgbClr val="595959"/>
                </a:solidFill>
                <a:latin typeface="Helvetica Neue"/>
                <a:ea typeface="Helvetica Neue"/>
                <a:cs typeface="Helvetica Neue"/>
                <a:sym typeface="Helvetica Neue"/>
              </a:rPr>
              <a:t>Prevent calculation errors</a:t>
            </a:r>
            <a:endParaRPr b="0" i="0" sz="1800" u="none" cap="none" strike="noStrike">
              <a:solidFill>
                <a:srgbClr val="595959"/>
              </a:solidFill>
              <a:latin typeface="Helvetica Neue"/>
              <a:ea typeface="Helvetica Neue"/>
              <a:cs typeface="Helvetica Neue"/>
              <a:sym typeface="Helvetica Neue"/>
            </a:endParaRPr>
          </a:p>
        </p:txBody>
      </p:sp>
      <p:sp>
        <p:nvSpPr>
          <p:cNvPr id="179" name="Google Shape;179;g60c49d94d0_0_328"/>
          <p:cNvSpPr/>
          <p:nvPr/>
        </p:nvSpPr>
        <p:spPr>
          <a:xfrm>
            <a:off x="5953550" y="1463125"/>
            <a:ext cx="2695800" cy="2377200"/>
          </a:xfrm>
          <a:prstGeom prst="roundRect">
            <a:avLst>
              <a:gd fmla="val 16667" name="adj"/>
            </a:avLst>
          </a:prstGeom>
          <a:noFill/>
          <a:ln cap="flat" cmpd="sng" w="3810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800" u="none" cap="none" strike="noStrike">
                <a:solidFill>
                  <a:srgbClr val="595959"/>
                </a:solidFill>
                <a:latin typeface="Helvetica Neue"/>
                <a:ea typeface="Helvetica Neue"/>
                <a:cs typeface="Helvetica Neue"/>
                <a:sym typeface="Helvetica Neue"/>
              </a:rPr>
              <a:t>Improve memory efficiency</a:t>
            </a:r>
            <a:endParaRPr b="0" i="0" sz="1800" u="none" cap="none" strike="noStrike">
              <a:solidFill>
                <a:srgbClr val="595959"/>
              </a:solidFill>
              <a:latin typeface="Helvetica Neue"/>
              <a:ea typeface="Helvetica Neue"/>
              <a:cs typeface="Helvetica Neue"/>
              <a:sym typeface="Helvetica Neue"/>
            </a:endParaRPr>
          </a:p>
        </p:txBody>
      </p:sp>
      <p:sp>
        <p:nvSpPr>
          <p:cNvPr id="180" name="Google Shape;180;g60c49d94d0_0_3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Why we manipulate data?</a:t>
            </a:r>
            <a:endParaRPr i="0" sz="2400" u="none" cap="none" strike="noStrike">
              <a:solidFill>
                <a:srgbClr val="1C4587"/>
              </a:solidFill>
              <a:latin typeface="Hind"/>
              <a:ea typeface="Hind"/>
              <a:cs typeface="Hind"/>
              <a:sym typeface="Hind"/>
            </a:endParaRPr>
          </a:p>
        </p:txBody>
      </p:sp>
      <p:sp>
        <p:nvSpPr>
          <p:cNvPr id="181" name="Google Shape;181;g60c49d94d0_0_328"/>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2" name="Google Shape;182;g60c49d94d0_0_328"/>
          <p:cNvSpPr/>
          <p:nvPr/>
        </p:nvSpPr>
        <p:spPr>
          <a:xfrm>
            <a:off x="858609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60c49d94d0_0_288"/>
          <p:cNvSpPr txBox="1"/>
          <p:nvPr/>
        </p:nvSpPr>
        <p:spPr>
          <a:xfrm>
            <a:off x="416750" y="1152475"/>
            <a:ext cx="4242714" cy="2664151"/>
          </a:xfrm>
          <a:prstGeom prst="rect">
            <a:avLst/>
          </a:prstGeom>
          <a:noFill/>
          <a:ln>
            <a:noFill/>
          </a:ln>
        </p:spPr>
        <p:txBody>
          <a:bodyPr anchorCtr="0" anchor="t" bIns="91425" lIns="91425" spcFirstLastPara="1" rIns="91425" wrap="square" tIns="91425">
            <a:noAutofit/>
          </a:bodyPr>
          <a:lstStyle/>
          <a:p>
            <a:pPr indent="-355600" lvl="0" marL="457200" marR="0" rtl="0" algn="l">
              <a:lnSpc>
                <a:spcPct val="115000"/>
              </a:lnSpc>
              <a:spcBef>
                <a:spcPts val="0"/>
              </a:spcBef>
              <a:spcAft>
                <a:spcPts val="0"/>
              </a:spcAft>
              <a:buClr>
                <a:srgbClr val="595959"/>
              </a:buClr>
              <a:buSzPts val="2000"/>
              <a:buFont typeface="Hind"/>
              <a:buChar char="●"/>
            </a:pPr>
            <a:r>
              <a:rPr b="1" i="0" lang="en" sz="1800" u="none" cap="none" strike="noStrike">
                <a:solidFill>
                  <a:srgbClr val="595959"/>
                </a:solidFill>
                <a:latin typeface="Helvetica Neue"/>
                <a:ea typeface="Helvetica Neue"/>
                <a:cs typeface="Helvetica Neue"/>
                <a:sym typeface="Helvetica Neue"/>
              </a:rPr>
              <a:t>Pandas</a:t>
            </a:r>
            <a:r>
              <a:rPr b="0" i="0" lang="en" sz="1800" u="none" cap="none" strike="noStrike">
                <a:solidFill>
                  <a:srgbClr val="595959"/>
                </a:solidFill>
                <a:latin typeface="Helvetica Neue"/>
                <a:ea typeface="Helvetica Neue"/>
                <a:cs typeface="Helvetica Neue"/>
                <a:sym typeface="Helvetica Neue"/>
              </a:rPr>
              <a:t> (a Python library) offers </a:t>
            </a:r>
            <a:r>
              <a:rPr b="1" i="0" lang="en" sz="1800" u="none" cap="none" strike="noStrike">
                <a:solidFill>
                  <a:srgbClr val="595959"/>
                </a:solidFill>
                <a:latin typeface="Helvetica Neue"/>
                <a:ea typeface="Helvetica Neue"/>
                <a:cs typeface="Helvetica Neue"/>
                <a:sym typeface="Helvetica Neue"/>
              </a:rPr>
              <a:t>DataFrame</a:t>
            </a:r>
            <a:r>
              <a:rPr b="0" i="0" lang="en" sz="1800" u="none" cap="none" strike="noStrike">
                <a:solidFill>
                  <a:srgbClr val="595959"/>
                </a:solidFill>
                <a:latin typeface="Helvetica Neue"/>
                <a:ea typeface="Helvetica Neue"/>
                <a:cs typeface="Helvetica Neue"/>
                <a:sym typeface="Helvetica Neue"/>
              </a:rPr>
              <a:t> objects to help manage data in an orderly way</a:t>
            </a:r>
            <a:endParaRPr b="0" i="0" sz="1800" u="none" cap="none" strike="noStrike">
              <a:solidFill>
                <a:srgbClr val="595959"/>
              </a:solidFill>
              <a:latin typeface="Helvetica Neue"/>
              <a:ea typeface="Helvetica Neue"/>
              <a:cs typeface="Helvetica Neue"/>
              <a:sym typeface="Helvetica Neue"/>
            </a:endParaRPr>
          </a:p>
          <a:p>
            <a:pPr indent="-355600" lvl="0" marL="457200" marR="0" rtl="0" algn="l">
              <a:lnSpc>
                <a:spcPct val="115000"/>
              </a:lnSpc>
              <a:spcBef>
                <a:spcPts val="0"/>
              </a:spcBef>
              <a:spcAft>
                <a:spcPts val="0"/>
              </a:spcAft>
              <a:buClr>
                <a:srgbClr val="595959"/>
              </a:buClr>
              <a:buSzPts val="2000"/>
              <a:buFont typeface="Hind"/>
              <a:buChar char="●"/>
            </a:pPr>
            <a:r>
              <a:rPr b="0" i="0" lang="en" sz="1800" u="none" cap="none" strike="noStrike">
                <a:solidFill>
                  <a:srgbClr val="595959"/>
                </a:solidFill>
                <a:latin typeface="Helvetica Neue"/>
                <a:ea typeface="Helvetica Neue"/>
                <a:cs typeface="Helvetica Neue"/>
                <a:sym typeface="Helvetica Neue"/>
              </a:rPr>
              <a:t>Similar to Excel spreadsheets or SQL tables</a:t>
            </a:r>
            <a:endParaRPr b="0" i="0" sz="1800" u="none" cap="none" strike="noStrike">
              <a:solidFill>
                <a:srgbClr val="595959"/>
              </a:solidFill>
              <a:latin typeface="Helvetica Neue"/>
              <a:ea typeface="Helvetica Neue"/>
              <a:cs typeface="Helvetica Neue"/>
              <a:sym typeface="Helvetica Neue"/>
            </a:endParaRPr>
          </a:p>
          <a:p>
            <a:pPr indent="-355600" lvl="0" marL="457200" marR="0" rtl="0" algn="l">
              <a:lnSpc>
                <a:spcPct val="115000"/>
              </a:lnSpc>
              <a:spcBef>
                <a:spcPts val="0"/>
              </a:spcBef>
              <a:spcAft>
                <a:spcPts val="0"/>
              </a:spcAft>
              <a:buClr>
                <a:srgbClr val="595959"/>
              </a:buClr>
              <a:buSzPts val="2000"/>
              <a:buFont typeface="Hind"/>
              <a:buChar char="●"/>
            </a:pPr>
            <a:r>
              <a:rPr b="0" i="0" lang="en" sz="1800" u="none" cap="none" strike="noStrike">
                <a:solidFill>
                  <a:srgbClr val="595959"/>
                </a:solidFill>
                <a:latin typeface="Helvetica Neue"/>
                <a:ea typeface="Helvetica Neue"/>
                <a:cs typeface="Helvetica Neue"/>
                <a:sym typeface="Helvetica Neue"/>
              </a:rPr>
              <a:t>DataFrames provides functions for selecting and manipulating data </a:t>
            </a:r>
            <a:endParaRPr b="0" i="0" sz="1800" u="none" cap="none" strike="noStrike">
              <a:solidFill>
                <a:srgbClr val="595959"/>
              </a:solidFill>
              <a:latin typeface="Helvetica Neue"/>
              <a:ea typeface="Helvetica Neue"/>
              <a:cs typeface="Helvetica Neue"/>
              <a:sym typeface="Helvetica Neue"/>
            </a:endParaRPr>
          </a:p>
        </p:txBody>
      </p:sp>
      <p:pic>
        <p:nvPicPr>
          <p:cNvPr id="188" name="Google Shape;188;g60c49d94d0_0_288"/>
          <p:cNvPicPr preferRelativeResize="0"/>
          <p:nvPr/>
        </p:nvPicPr>
        <p:blipFill rotWithShape="1">
          <a:blip r:embed="rId3">
            <a:alphaModFix/>
          </a:blip>
          <a:srcRect b="0" l="0" r="0" t="0"/>
          <a:stretch/>
        </p:blipFill>
        <p:spPr>
          <a:xfrm>
            <a:off x="4890068" y="1262356"/>
            <a:ext cx="3760750" cy="2115425"/>
          </a:xfrm>
          <a:prstGeom prst="rect">
            <a:avLst/>
          </a:prstGeom>
          <a:noFill/>
          <a:ln>
            <a:noFill/>
          </a:ln>
        </p:spPr>
      </p:pic>
      <p:sp>
        <p:nvSpPr>
          <p:cNvPr id="189" name="Google Shape;189;g60c49d94d0_0_28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DataFrames!</a:t>
            </a:r>
            <a:endParaRPr i="0" sz="2400" u="none" cap="none" strike="noStrike">
              <a:solidFill>
                <a:srgbClr val="1C4587"/>
              </a:solidFill>
              <a:latin typeface="Hind"/>
              <a:ea typeface="Hind"/>
              <a:cs typeface="Hind"/>
              <a:sym typeface="Hind"/>
            </a:endParaRPr>
          </a:p>
        </p:txBody>
      </p:sp>
      <p:sp>
        <p:nvSpPr>
          <p:cNvPr id="190" name="Google Shape;190;g60c49d94d0_0_288"/>
          <p:cNvSpPr txBox="1"/>
          <p:nvPr/>
        </p:nvSpPr>
        <p:spPr>
          <a:xfrm>
            <a:off x="3252083" y="4061257"/>
            <a:ext cx="263983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import pandas as pd</a:t>
            </a:r>
            <a:endParaRPr b="0" i="0" sz="1400" u="none" cap="none" strike="noStrike">
              <a:solidFill>
                <a:srgbClr val="000000"/>
              </a:solidFill>
              <a:latin typeface="Arial"/>
              <a:ea typeface="Arial"/>
              <a:cs typeface="Arial"/>
              <a:sym typeface="Arial"/>
            </a:endParaRPr>
          </a:p>
        </p:txBody>
      </p:sp>
      <p:sp>
        <p:nvSpPr>
          <p:cNvPr id="191" name="Google Shape;191;g60c49d94d0_0_288"/>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2" name="Google Shape;192;g60c49d94d0_0_288"/>
          <p:cNvSpPr/>
          <p:nvPr/>
        </p:nvSpPr>
        <p:spPr>
          <a:xfrm>
            <a:off x="858609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60c49d94d0_0_233"/>
          <p:cNvSpPr txBox="1"/>
          <p:nvPr>
            <p:ph idx="1" type="body"/>
          </p:nvPr>
        </p:nvSpPr>
        <p:spPr>
          <a:xfrm>
            <a:off x="387900" y="1228675"/>
            <a:ext cx="4684800" cy="3416400"/>
          </a:xfrm>
          <a:prstGeom prst="rect">
            <a:avLst/>
          </a:prstGeom>
          <a:noFill/>
          <a:ln>
            <a:noFill/>
          </a:ln>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SzPts val="2000"/>
              <a:buFont typeface="Hind"/>
              <a:buChar char="●"/>
            </a:pPr>
            <a:r>
              <a:rPr lang="en">
                <a:latin typeface="Helvetica Neue"/>
                <a:ea typeface="Helvetica Neue"/>
                <a:cs typeface="Helvetica Neue"/>
                <a:sym typeface="Helvetica Neue"/>
              </a:rPr>
              <a:t>Filtering &amp; Subsetting</a:t>
            </a:r>
            <a:endParaRPr>
              <a:latin typeface="Helvetica Neue"/>
              <a:ea typeface="Helvetica Neue"/>
              <a:cs typeface="Helvetica Neue"/>
              <a:sym typeface="Helvetica Neue"/>
            </a:endParaRPr>
          </a:p>
          <a:p>
            <a:pPr indent="-355600" lvl="0" marL="457200" rtl="0" algn="l">
              <a:lnSpc>
                <a:spcPct val="150000"/>
              </a:lnSpc>
              <a:spcBef>
                <a:spcPts val="0"/>
              </a:spcBef>
              <a:spcAft>
                <a:spcPts val="0"/>
              </a:spcAft>
              <a:buSzPts val="2000"/>
              <a:buFont typeface="Hind"/>
              <a:buChar char="●"/>
            </a:pPr>
            <a:r>
              <a:rPr lang="en">
                <a:latin typeface="Helvetica Neue"/>
                <a:ea typeface="Helvetica Neue"/>
                <a:cs typeface="Helvetica Neue"/>
                <a:sym typeface="Helvetica Neue"/>
              </a:rPr>
              <a:t>Concatenating</a:t>
            </a:r>
            <a:endParaRPr>
              <a:latin typeface="Helvetica Neue"/>
              <a:ea typeface="Helvetica Neue"/>
              <a:cs typeface="Helvetica Neue"/>
              <a:sym typeface="Helvetica Neue"/>
            </a:endParaRPr>
          </a:p>
          <a:p>
            <a:pPr indent="-355600" lvl="0" marL="457200" rtl="0" algn="l">
              <a:lnSpc>
                <a:spcPct val="150000"/>
              </a:lnSpc>
              <a:spcBef>
                <a:spcPts val="0"/>
              </a:spcBef>
              <a:spcAft>
                <a:spcPts val="0"/>
              </a:spcAft>
              <a:buSzPts val="2000"/>
              <a:buFont typeface="Hind"/>
              <a:buChar char="●"/>
            </a:pPr>
            <a:r>
              <a:rPr lang="en">
                <a:latin typeface="Helvetica Neue"/>
                <a:ea typeface="Helvetica Neue"/>
                <a:cs typeface="Helvetica Neue"/>
                <a:sym typeface="Helvetica Neue"/>
              </a:rPr>
              <a:t>Joining</a:t>
            </a:r>
            <a:endParaRPr>
              <a:latin typeface="Helvetica Neue"/>
              <a:ea typeface="Helvetica Neue"/>
              <a:cs typeface="Helvetica Neue"/>
              <a:sym typeface="Helvetica Neue"/>
            </a:endParaRPr>
          </a:p>
          <a:p>
            <a:pPr indent="-355600" lvl="0" marL="457200" rtl="0" algn="l">
              <a:lnSpc>
                <a:spcPct val="150000"/>
              </a:lnSpc>
              <a:spcBef>
                <a:spcPts val="0"/>
              </a:spcBef>
              <a:spcAft>
                <a:spcPts val="0"/>
              </a:spcAft>
              <a:buSzPts val="2000"/>
              <a:buFont typeface="Hind"/>
              <a:buChar char="●"/>
            </a:pPr>
            <a:r>
              <a:rPr i="1" lang="en">
                <a:latin typeface="Helvetica Neue"/>
                <a:ea typeface="Helvetica Neue"/>
                <a:cs typeface="Helvetica Neue"/>
                <a:sym typeface="Helvetica Neue"/>
              </a:rPr>
              <a:t>Bonus</a:t>
            </a:r>
            <a:r>
              <a:rPr lang="en">
                <a:latin typeface="Helvetica Neue"/>
                <a:ea typeface="Helvetica Neue"/>
                <a:cs typeface="Helvetica Neue"/>
                <a:sym typeface="Helvetica Neue"/>
              </a:rPr>
              <a:t>: Summarizing</a:t>
            </a:r>
            <a:endParaRPr>
              <a:latin typeface="Helvetica Neue"/>
              <a:ea typeface="Helvetica Neue"/>
              <a:cs typeface="Helvetica Neue"/>
              <a:sym typeface="Helvetica Neue"/>
            </a:endParaRPr>
          </a:p>
        </p:txBody>
      </p:sp>
      <p:pic>
        <p:nvPicPr>
          <p:cNvPr descr="Image result for data cleaning" id="198" name="Google Shape;198;g60c49d94d0_0_233"/>
          <p:cNvPicPr preferRelativeResize="0"/>
          <p:nvPr/>
        </p:nvPicPr>
        <p:blipFill rotWithShape="1">
          <a:blip r:embed="rId3">
            <a:alphaModFix/>
          </a:blip>
          <a:srcRect b="0" l="0" r="0" t="0"/>
          <a:stretch/>
        </p:blipFill>
        <p:spPr>
          <a:xfrm>
            <a:off x="5384800" y="1588900"/>
            <a:ext cx="2265994" cy="2194814"/>
          </a:xfrm>
          <a:prstGeom prst="rect">
            <a:avLst/>
          </a:prstGeom>
          <a:noFill/>
          <a:ln>
            <a:noFill/>
          </a:ln>
        </p:spPr>
      </p:pic>
      <p:sp>
        <p:nvSpPr>
          <p:cNvPr id="199" name="Google Shape;199;g60c49d94d0_0_2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Data Manipulation Techniques</a:t>
            </a:r>
            <a:endParaRPr i="0" sz="2400" u="none" cap="none" strike="noStrike">
              <a:solidFill>
                <a:srgbClr val="1C4587"/>
              </a:solidFill>
              <a:latin typeface="Hind"/>
              <a:ea typeface="Hind"/>
              <a:cs typeface="Hind"/>
              <a:sym typeface="Hind"/>
            </a:endParaRPr>
          </a:p>
        </p:txBody>
      </p:sp>
      <p:sp>
        <p:nvSpPr>
          <p:cNvPr id="200" name="Google Shape;200;g60c49d94d0_0_233"/>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1" name="Google Shape;201;g60c49d94d0_0_233"/>
          <p:cNvSpPr/>
          <p:nvPr/>
        </p:nvSpPr>
        <p:spPr>
          <a:xfrm>
            <a:off x="858609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graphicFrame>
        <p:nvGraphicFramePr>
          <p:cNvPr id="206" name="Google Shape;206;g60c49d94d0_0_239"/>
          <p:cNvGraphicFramePr/>
          <p:nvPr/>
        </p:nvGraphicFramePr>
        <p:xfrm>
          <a:off x="969782" y="2490850"/>
          <a:ext cx="3000000" cy="3000000"/>
        </p:xfrm>
        <a:graphic>
          <a:graphicData uri="http://schemas.openxmlformats.org/drawingml/2006/table">
            <a:tbl>
              <a:tblPr>
                <a:noFill/>
                <a:tableStyleId>{DA338188-F99A-4E97-85AF-15818648AEAB}</a:tableStyleId>
              </a:tblPr>
              <a:tblGrid>
                <a:gridCol w="879125"/>
                <a:gridCol w="697625"/>
                <a:gridCol w="1192150"/>
              </a:tblGrid>
              <a:tr h="376100">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Name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Year</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Major</a:t>
                      </a:r>
                      <a:endParaRPr b="1" sz="1400" u="none" cap="none" strike="noStrike">
                        <a:latin typeface="Hind"/>
                        <a:ea typeface="Hind"/>
                        <a:cs typeface="Hind"/>
                        <a:sym typeface="Hind"/>
                      </a:endParaRPr>
                    </a:p>
                  </a:txBody>
                  <a:tcPr marT="91425" marB="91425" marR="91425" marL="91425">
                    <a:solidFill>
                      <a:srgbClr val="D9D2E9"/>
                    </a:solidFill>
                  </a:tcPr>
                </a:tc>
              </a:tr>
              <a:tr h="37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Jerry</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2023</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a:t>
                      </a:r>
                      <a:endParaRPr sz="1400" u="none" cap="none" strike="noStrike">
                        <a:latin typeface="Hind"/>
                        <a:ea typeface="Hind"/>
                        <a:cs typeface="Hind"/>
                        <a:sym typeface="Hind"/>
                      </a:endParaRPr>
                    </a:p>
                  </a:txBody>
                  <a:tcPr marT="91425" marB="91425" marR="91425" marL="91425">
                    <a:solidFill>
                      <a:srgbClr val="FFE599"/>
                    </a:solidFill>
                  </a:tcPr>
                </a:tc>
              </a:tr>
              <a:tr h="37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Kevin</a:t>
                      </a:r>
                      <a:endParaRPr sz="1400" u="none" cap="none" strike="noStrike">
                        <a:latin typeface="Hind"/>
                        <a:ea typeface="Hind"/>
                        <a:cs typeface="Hind"/>
                        <a:sym typeface="Hind"/>
                      </a:endParaRPr>
                    </a:p>
                  </a:txBody>
                  <a:tcPr marT="91425" marB="91425" marR="91425" marL="91425">
                    <a:solidFill>
                      <a:srgbClr val="FD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2022</a:t>
                      </a:r>
                      <a:endParaRPr sz="1400" u="none" cap="none" strike="noStrike">
                        <a:latin typeface="Hind"/>
                        <a:ea typeface="Hind"/>
                        <a:cs typeface="Hind"/>
                        <a:sym typeface="Hind"/>
                      </a:endParaRPr>
                    </a:p>
                  </a:txBody>
                  <a:tcPr marT="91425" marB="91425" marR="91425" marL="91425">
                    <a:solidFill>
                      <a:srgbClr val="FD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ORIE</a:t>
                      </a:r>
                      <a:endParaRPr sz="1400" u="none" cap="none" strike="noStrike">
                        <a:latin typeface="Hind"/>
                        <a:ea typeface="Hind"/>
                        <a:cs typeface="Hind"/>
                        <a:sym typeface="Hind"/>
                      </a:endParaRPr>
                    </a:p>
                  </a:txBody>
                  <a:tcPr marT="91425" marB="91425" marR="91425" marL="91425">
                    <a:solidFill>
                      <a:srgbClr val="FDE599"/>
                    </a:solidFill>
                  </a:tcPr>
                </a:tc>
              </a:tr>
              <a:tr h="37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Varun</a:t>
                      </a:r>
                      <a:endParaRPr sz="1400" u="none" cap="none" strike="noStrike">
                        <a:latin typeface="Hind"/>
                        <a:ea typeface="Hind"/>
                        <a:cs typeface="Hind"/>
                        <a:sym typeface="Hind"/>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2024</a:t>
                      </a:r>
                      <a:endParaRPr sz="1400" u="none" cap="none" strike="noStrike">
                        <a:latin typeface="Hind"/>
                        <a:ea typeface="Hind"/>
                        <a:cs typeface="Hind"/>
                        <a:sym typeface="Hind"/>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 &amp; ORIE</a:t>
                      </a:r>
                      <a:endParaRPr sz="1400" u="none" cap="none" strike="noStrike">
                        <a:latin typeface="Hind"/>
                        <a:ea typeface="Hind"/>
                        <a:cs typeface="Hind"/>
                        <a:sym typeface="Hind"/>
                      </a:endParaRPr>
                    </a:p>
                  </a:txBody>
                  <a:tcPr marT="91425" marB="91425" marR="91425" marL="91425">
                    <a:solidFill>
                      <a:schemeClr val="lt1"/>
                    </a:solidFill>
                  </a:tcPr>
                </a:tc>
              </a:tr>
              <a:tr h="37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Sam</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2022</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ECE</a:t>
                      </a:r>
                      <a:endParaRPr sz="1400" u="none" cap="none" strike="noStrike">
                        <a:latin typeface="Hind"/>
                        <a:ea typeface="Hind"/>
                        <a:cs typeface="Hind"/>
                        <a:sym typeface="Hind"/>
                      </a:endParaRPr>
                    </a:p>
                  </a:txBody>
                  <a:tcPr marT="91425" marB="91425" marR="91425" marL="91425">
                    <a:solidFill>
                      <a:srgbClr val="FFE599"/>
                    </a:solidFill>
                  </a:tcPr>
                </a:tc>
              </a:tr>
            </a:tbl>
          </a:graphicData>
        </a:graphic>
      </p:graphicFrame>
      <p:graphicFrame>
        <p:nvGraphicFramePr>
          <p:cNvPr id="207" name="Google Shape;207;g60c49d94d0_0_239"/>
          <p:cNvGraphicFramePr/>
          <p:nvPr/>
        </p:nvGraphicFramePr>
        <p:xfrm>
          <a:off x="5310348" y="2490850"/>
          <a:ext cx="3000000" cy="3000000"/>
        </p:xfrm>
        <a:graphic>
          <a:graphicData uri="http://schemas.openxmlformats.org/drawingml/2006/table">
            <a:tbl>
              <a:tblPr>
                <a:noFill/>
                <a:tableStyleId>{DA338188-F99A-4E97-85AF-15818648AEAB}</a:tableStyleId>
              </a:tblPr>
              <a:tblGrid>
                <a:gridCol w="895725"/>
                <a:gridCol w="753625"/>
                <a:gridCol w="1165600"/>
              </a:tblGrid>
              <a:tr h="376100">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Name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Year</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Major</a:t>
                      </a:r>
                      <a:endParaRPr b="1" sz="1400" u="none" cap="none" strike="noStrike">
                        <a:latin typeface="Hind"/>
                        <a:ea typeface="Hind"/>
                        <a:cs typeface="Hind"/>
                        <a:sym typeface="Hind"/>
                      </a:endParaRPr>
                    </a:p>
                  </a:txBody>
                  <a:tcPr marT="91425" marB="91425" marR="91425" marL="91425">
                    <a:solidFill>
                      <a:srgbClr val="D9D2E9"/>
                    </a:solidFill>
                  </a:tcPr>
                </a:tc>
              </a:tr>
              <a:tr h="37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Jerry</a:t>
                      </a:r>
                      <a:endParaRPr sz="1400" u="none" cap="none" strike="noStrike">
                        <a:latin typeface="Hind"/>
                        <a:ea typeface="Hind"/>
                        <a:cs typeface="Hind"/>
                        <a:sym typeface="Hind"/>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2023</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a:t>
                      </a:r>
                      <a:endParaRPr sz="1400" u="none" cap="none" strike="noStrike">
                        <a:latin typeface="Hind"/>
                        <a:ea typeface="Hind"/>
                        <a:cs typeface="Hind"/>
                        <a:sym typeface="Hind"/>
                      </a:endParaRPr>
                    </a:p>
                  </a:txBody>
                  <a:tcPr marT="91425" marB="91425" marR="91425" marL="91425">
                    <a:solidFill>
                      <a:srgbClr val="FFE599"/>
                    </a:solidFill>
                  </a:tcPr>
                </a:tc>
              </a:tr>
              <a:tr h="37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Kevin</a:t>
                      </a:r>
                      <a:endParaRPr sz="1400" u="none" cap="none" strike="noStrike">
                        <a:latin typeface="Hind"/>
                        <a:ea typeface="Hind"/>
                        <a:cs typeface="Hind"/>
                        <a:sym typeface="Hind"/>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2022</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ORIE</a:t>
                      </a:r>
                      <a:endParaRPr sz="1400" u="none" cap="none" strike="noStrike">
                        <a:latin typeface="Hind"/>
                        <a:ea typeface="Hind"/>
                        <a:cs typeface="Hind"/>
                        <a:sym typeface="Hind"/>
                      </a:endParaRPr>
                    </a:p>
                  </a:txBody>
                  <a:tcPr marT="91425" marB="91425" marR="91425" marL="91425">
                    <a:solidFill>
                      <a:srgbClr val="FFE599"/>
                    </a:solidFill>
                  </a:tcPr>
                </a:tc>
              </a:tr>
              <a:tr h="37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Varun</a:t>
                      </a:r>
                      <a:endParaRPr sz="1400" u="none" cap="none" strike="noStrike">
                        <a:latin typeface="Hind"/>
                        <a:ea typeface="Hind"/>
                        <a:cs typeface="Hind"/>
                        <a:sym typeface="Hind"/>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2024</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 &amp; ORIE</a:t>
                      </a:r>
                      <a:endParaRPr sz="1400" u="none" cap="none" strike="noStrike">
                        <a:latin typeface="Hind"/>
                        <a:ea typeface="Hind"/>
                        <a:cs typeface="Hind"/>
                        <a:sym typeface="Hind"/>
                      </a:endParaRPr>
                    </a:p>
                  </a:txBody>
                  <a:tcPr marT="91425" marB="91425" marR="91425" marL="91425">
                    <a:solidFill>
                      <a:srgbClr val="FFE599"/>
                    </a:solidFill>
                  </a:tcPr>
                </a:tc>
              </a:tr>
              <a:tr h="37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Sam</a:t>
                      </a:r>
                      <a:endParaRPr sz="1400" u="none" cap="none" strike="noStrike">
                        <a:latin typeface="Hind"/>
                        <a:ea typeface="Hind"/>
                        <a:cs typeface="Hind"/>
                        <a:sym typeface="Hind"/>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2022</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ECE</a:t>
                      </a:r>
                      <a:endParaRPr sz="1400" u="none" cap="none" strike="noStrike">
                        <a:latin typeface="Hind"/>
                        <a:ea typeface="Hind"/>
                        <a:cs typeface="Hind"/>
                        <a:sym typeface="Hind"/>
                      </a:endParaRPr>
                    </a:p>
                  </a:txBody>
                  <a:tcPr marT="91425" marB="91425" marR="91425" marL="91425">
                    <a:solidFill>
                      <a:srgbClr val="FFE599"/>
                    </a:solidFill>
                  </a:tcPr>
                </a:tc>
              </a:tr>
            </a:tbl>
          </a:graphicData>
        </a:graphic>
      </p:graphicFrame>
      <p:sp>
        <p:nvSpPr>
          <p:cNvPr id="208" name="Google Shape;208;g60c49d94d0_0_239"/>
          <p:cNvSpPr txBox="1"/>
          <p:nvPr/>
        </p:nvSpPr>
        <p:spPr>
          <a:xfrm>
            <a:off x="685488" y="4482175"/>
            <a:ext cx="3337500" cy="310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1" lang="en" sz="1600" u="none" cap="none" strike="noStrike">
                <a:solidFill>
                  <a:schemeClr val="dk2"/>
                </a:solidFill>
                <a:latin typeface="Helvetica Neue"/>
                <a:ea typeface="Helvetica Neue"/>
                <a:cs typeface="Helvetica Neue"/>
                <a:sym typeface="Helvetica Neue"/>
              </a:rPr>
              <a:t>Filtering</a:t>
            </a:r>
            <a:endParaRPr b="0" i="1" sz="1600" u="none" cap="none" strike="noStrike">
              <a:solidFill>
                <a:schemeClr val="dk2"/>
              </a:solidFill>
              <a:latin typeface="Helvetica Neue"/>
              <a:ea typeface="Helvetica Neue"/>
              <a:cs typeface="Helvetica Neue"/>
              <a:sym typeface="Helvetica Neue"/>
            </a:endParaRPr>
          </a:p>
        </p:txBody>
      </p:sp>
      <p:sp>
        <p:nvSpPr>
          <p:cNvPr id="209" name="Google Shape;209;g60c49d94d0_0_239"/>
          <p:cNvSpPr txBox="1"/>
          <p:nvPr/>
        </p:nvSpPr>
        <p:spPr>
          <a:xfrm>
            <a:off x="5049075" y="4482175"/>
            <a:ext cx="3337500" cy="310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1" lang="en" sz="1600" u="none" cap="none" strike="noStrike">
                <a:solidFill>
                  <a:schemeClr val="dk2"/>
                </a:solidFill>
                <a:latin typeface="Helvetica Neue"/>
                <a:ea typeface="Helvetica Neue"/>
                <a:cs typeface="Helvetica Neue"/>
                <a:sym typeface="Helvetica Neue"/>
              </a:rPr>
              <a:t>Subsetting</a:t>
            </a:r>
            <a:endParaRPr b="0" i="1" sz="1600" u="none" cap="none" strike="noStrike">
              <a:solidFill>
                <a:schemeClr val="dk2"/>
              </a:solidFill>
              <a:latin typeface="Helvetica Neue"/>
              <a:ea typeface="Helvetica Neue"/>
              <a:cs typeface="Helvetica Neue"/>
              <a:sym typeface="Helvetica Neue"/>
            </a:endParaRPr>
          </a:p>
        </p:txBody>
      </p:sp>
      <p:cxnSp>
        <p:nvCxnSpPr>
          <p:cNvPr id="210" name="Google Shape;210;g60c49d94d0_0_239"/>
          <p:cNvCxnSpPr/>
          <p:nvPr/>
        </p:nvCxnSpPr>
        <p:spPr>
          <a:xfrm>
            <a:off x="4568900" y="1217650"/>
            <a:ext cx="0" cy="3453600"/>
          </a:xfrm>
          <a:prstGeom prst="straightConnector1">
            <a:avLst/>
          </a:prstGeom>
          <a:noFill/>
          <a:ln cap="flat" cmpd="sng" w="9525">
            <a:solidFill>
              <a:schemeClr val="dk2"/>
            </a:solidFill>
            <a:prstDash val="solid"/>
            <a:round/>
            <a:headEnd len="sm" w="sm" type="none"/>
            <a:tailEnd len="sm" w="sm" type="none"/>
          </a:ln>
        </p:spPr>
      </p:cxnSp>
      <p:sp>
        <p:nvSpPr>
          <p:cNvPr id="211" name="Google Shape;211;g60c49d94d0_0_239"/>
          <p:cNvSpPr txBox="1"/>
          <p:nvPr>
            <p:ph idx="1" type="body"/>
          </p:nvPr>
        </p:nvSpPr>
        <p:spPr>
          <a:xfrm>
            <a:off x="609300" y="1264675"/>
            <a:ext cx="3681300" cy="905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latin typeface="Helvetica Neue"/>
                <a:ea typeface="Helvetica Neue"/>
                <a:cs typeface="Helvetica Neue"/>
                <a:sym typeface="Helvetica Neue"/>
              </a:rPr>
              <a:t>Filters </a:t>
            </a:r>
            <a:r>
              <a:rPr b="1" lang="en">
                <a:latin typeface="Helvetica Neue"/>
                <a:ea typeface="Helvetica Neue"/>
                <a:cs typeface="Helvetica Neue"/>
                <a:sym typeface="Helvetica Neue"/>
              </a:rPr>
              <a:t>rows</a:t>
            </a:r>
            <a:endParaRPr b="1">
              <a:latin typeface="Helvetica Neue"/>
              <a:ea typeface="Helvetica Neue"/>
              <a:cs typeface="Helvetica Neue"/>
              <a:sym typeface="Helvetica Neue"/>
            </a:endParaRPr>
          </a:p>
          <a:p>
            <a:pPr indent="-342900" lvl="0" marL="457200" rtl="0" algn="l">
              <a:lnSpc>
                <a:spcPct val="115000"/>
              </a:lnSpc>
              <a:spcBef>
                <a:spcPts val="0"/>
              </a:spcBef>
              <a:spcAft>
                <a:spcPts val="0"/>
              </a:spcAft>
              <a:buSzPts val="1800"/>
              <a:buChar char="●"/>
            </a:pPr>
            <a:r>
              <a:rPr lang="en">
                <a:latin typeface="Helvetica Neue"/>
                <a:ea typeface="Helvetica Neue"/>
                <a:cs typeface="Helvetica Neue"/>
                <a:sym typeface="Helvetica Neue"/>
              </a:rPr>
              <a:t>Focusing on data entries</a:t>
            </a:r>
            <a:endParaRPr>
              <a:latin typeface="Helvetica Neue"/>
              <a:ea typeface="Helvetica Neue"/>
              <a:cs typeface="Helvetica Neue"/>
              <a:sym typeface="Helvetica Neue"/>
            </a:endParaRPr>
          </a:p>
        </p:txBody>
      </p:sp>
      <p:sp>
        <p:nvSpPr>
          <p:cNvPr id="212" name="Google Shape;212;g60c49d94d0_0_239"/>
          <p:cNvSpPr txBox="1"/>
          <p:nvPr>
            <p:ph idx="1" type="body"/>
          </p:nvPr>
        </p:nvSpPr>
        <p:spPr>
          <a:xfrm>
            <a:off x="4877175" y="1264675"/>
            <a:ext cx="3681300" cy="905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latin typeface="Helvetica Neue"/>
                <a:ea typeface="Helvetica Neue"/>
                <a:cs typeface="Helvetica Neue"/>
                <a:sym typeface="Helvetica Neue"/>
              </a:rPr>
              <a:t>Subsets </a:t>
            </a:r>
            <a:r>
              <a:rPr b="1" lang="en">
                <a:latin typeface="Helvetica Neue"/>
                <a:ea typeface="Helvetica Neue"/>
                <a:cs typeface="Helvetica Neue"/>
                <a:sym typeface="Helvetica Neue"/>
              </a:rPr>
              <a:t>columns</a:t>
            </a:r>
            <a:endParaRPr b="1">
              <a:latin typeface="Helvetica Neue"/>
              <a:ea typeface="Helvetica Neue"/>
              <a:cs typeface="Helvetica Neue"/>
              <a:sym typeface="Helvetica Neue"/>
            </a:endParaRPr>
          </a:p>
          <a:p>
            <a:pPr indent="-342900" lvl="0" marL="457200" rtl="0" algn="l">
              <a:lnSpc>
                <a:spcPct val="115000"/>
              </a:lnSpc>
              <a:spcBef>
                <a:spcPts val="0"/>
              </a:spcBef>
              <a:spcAft>
                <a:spcPts val="0"/>
              </a:spcAft>
              <a:buSzPts val="1800"/>
              <a:buChar char="●"/>
            </a:pPr>
            <a:r>
              <a:rPr lang="en">
                <a:latin typeface="Helvetica Neue"/>
                <a:ea typeface="Helvetica Neue"/>
                <a:cs typeface="Helvetica Neue"/>
                <a:sym typeface="Helvetica Neue"/>
              </a:rPr>
              <a:t>Focusing on characteristics</a:t>
            </a:r>
            <a:endParaRPr>
              <a:latin typeface="Helvetica Neue"/>
              <a:ea typeface="Helvetica Neue"/>
              <a:cs typeface="Helvetica Neue"/>
              <a:sym typeface="Helvetica Neue"/>
            </a:endParaRPr>
          </a:p>
        </p:txBody>
      </p:sp>
      <p:sp>
        <p:nvSpPr>
          <p:cNvPr id="213" name="Google Shape;213;g60c49d94d0_0_2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Filtering vs. Subsetting</a:t>
            </a:r>
            <a:endParaRPr i="0" sz="2400" u="none" cap="none" strike="noStrike">
              <a:solidFill>
                <a:srgbClr val="1C4587"/>
              </a:solidFill>
              <a:latin typeface="Hind"/>
              <a:ea typeface="Hind"/>
              <a:cs typeface="Hind"/>
              <a:sym typeface="Hind"/>
            </a:endParaRPr>
          </a:p>
        </p:txBody>
      </p:sp>
      <p:sp>
        <p:nvSpPr>
          <p:cNvPr id="214" name="Google Shape;214;g60c49d94d0_0_239"/>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5" name="Google Shape;215;g60c49d94d0_0_239"/>
          <p:cNvSpPr/>
          <p:nvPr/>
        </p:nvSpPr>
        <p:spPr>
          <a:xfrm>
            <a:off x="858609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60c49d94d0_0_264"/>
          <p:cNvSpPr txBox="1"/>
          <p:nvPr>
            <p:ph idx="1" type="body"/>
          </p:nvPr>
        </p:nvSpPr>
        <p:spPr>
          <a:xfrm>
            <a:off x="206300" y="1039363"/>
            <a:ext cx="8520600" cy="922816"/>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SzPts val="2000"/>
              <a:buNone/>
            </a:pPr>
            <a:r>
              <a:rPr lang="en">
                <a:latin typeface="Helvetica Neue"/>
                <a:ea typeface="Helvetica Neue"/>
                <a:cs typeface="Helvetica Neue"/>
                <a:sym typeface="Helvetica Neue"/>
              </a:rPr>
              <a:t>Joins together two data frames on any specified key (fills in NaN otherwise). The index is the key here.</a:t>
            </a:r>
            <a:endParaRPr>
              <a:latin typeface="Helvetica Neue"/>
              <a:ea typeface="Helvetica Neue"/>
              <a:cs typeface="Helvetica Neue"/>
              <a:sym typeface="Helvetica Neue"/>
            </a:endParaRPr>
          </a:p>
        </p:txBody>
      </p:sp>
      <p:graphicFrame>
        <p:nvGraphicFramePr>
          <p:cNvPr id="221" name="Google Shape;221;g60c49d94d0_0_264"/>
          <p:cNvGraphicFramePr/>
          <p:nvPr/>
        </p:nvGraphicFramePr>
        <p:xfrm>
          <a:off x="599157" y="1962184"/>
          <a:ext cx="3000000" cy="3000000"/>
        </p:xfrm>
        <a:graphic>
          <a:graphicData uri="http://schemas.openxmlformats.org/drawingml/2006/table">
            <a:tbl>
              <a:tblPr>
                <a:noFill/>
                <a:tableStyleId>{DA338188-F99A-4E97-85AF-15818648AEAB}</a:tableStyleId>
              </a:tblPr>
              <a:tblGrid>
                <a:gridCol w="382850"/>
                <a:gridCol w="849200"/>
              </a:tblGrid>
              <a:tr h="361825">
                <a:tc>
                  <a:txBody>
                    <a:bodyPr/>
                    <a:lstStyle/>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Name</a:t>
                      </a:r>
                      <a:endParaRPr b="1" sz="1400" u="none" cap="none" strike="noStrike">
                        <a:latin typeface="Hind"/>
                        <a:ea typeface="Hind"/>
                        <a:cs typeface="Hind"/>
                        <a:sym typeface="Hind"/>
                      </a:endParaRPr>
                    </a:p>
                  </a:txBody>
                  <a:tcPr marT="91425" marB="91425" marR="91425" marL="91425">
                    <a:solidFill>
                      <a:srgbClr val="D9D2E9"/>
                    </a:solidFill>
                  </a:tcPr>
                </a:tc>
              </a:tr>
              <a:tr h="358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0</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Jerry</a:t>
                      </a:r>
                      <a:endParaRPr sz="1400" u="none" cap="none" strike="noStrike">
                        <a:latin typeface="Hind"/>
                        <a:ea typeface="Hind"/>
                        <a:cs typeface="Hind"/>
                        <a:sym typeface="Hind"/>
                      </a:endParaRPr>
                    </a:p>
                  </a:txBody>
                  <a:tcPr marT="91425" marB="91425" marR="91425" marL="91425">
                    <a:solidFill>
                      <a:srgbClr val="FFF2CC"/>
                    </a:solidFill>
                  </a:tcPr>
                </a:tc>
              </a:tr>
              <a:tr h="358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1</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Kevin</a:t>
                      </a:r>
                      <a:endParaRPr sz="1400" u="none" cap="none" strike="noStrike">
                        <a:latin typeface="Hind"/>
                        <a:ea typeface="Hind"/>
                        <a:cs typeface="Hind"/>
                        <a:sym typeface="Hind"/>
                      </a:endParaRPr>
                    </a:p>
                  </a:txBody>
                  <a:tcPr marT="91425" marB="91425" marR="91425" marL="91425">
                    <a:solidFill>
                      <a:srgbClr val="FFF2CC"/>
                    </a:solidFill>
                  </a:tcPr>
                </a:tc>
              </a:tr>
              <a:tr h="358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Varun</a:t>
                      </a:r>
                      <a:endParaRPr sz="1400" u="none" cap="none" strike="noStrike">
                        <a:latin typeface="Hind"/>
                        <a:ea typeface="Hind"/>
                        <a:cs typeface="Hind"/>
                        <a:sym typeface="Hind"/>
                      </a:endParaRPr>
                    </a:p>
                  </a:txBody>
                  <a:tcPr marT="91425" marB="91425" marR="91425" marL="91425">
                    <a:solidFill>
                      <a:srgbClr val="FFF2CC"/>
                    </a:solidFill>
                  </a:tcPr>
                </a:tc>
              </a:tr>
              <a:tr h="358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3</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Vivian</a:t>
                      </a:r>
                      <a:endParaRPr sz="1400" u="none" cap="none" strike="noStrike">
                        <a:latin typeface="Hind"/>
                        <a:ea typeface="Hind"/>
                        <a:cs typeface="Hind"/>
                        <a:sym typeface="Hind"/>
                      </a:endParaRPr>
                    </a:p>
                  </a:txBody>
                  <a:tcPr marT="91425" marB="91425" marR="91425" marL="91425">
                    <a:solidFill>
                      <a:srgbClr val="FFF2CC"/>
                    </a:solidFill>
                  </a:tcPr>
                </a:tc>
              </a:tr>
              <a:tr h="358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4</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Vincent</a:t>
                      </a:r>
                      <a:endParaRPr sz="1400" u="none" cap="none" strike="noStrike">
                        <a:latin typeface="Hind"/>
                        <a:ea typeface="Hind"/>
                        <a:cs typeface="Hind"/>
                        <a:sym typeface="Hind"/>
                      </a:endParaRPr>
                    </a:p>
                  </a:txBody>
                  <a:tcPr marT="91425" marB="91425" marR="91425" marL="91425">
                    <a:solidFill>
                      <a:srgbClr val="FFF2CC"/>
                    </a:solidFill>
                  </a:tcPr>
                </a:tc>
              </a:tr>
            </a:tbl>
          </a:graphicData>
        </a:graphic>
      </p:graphicFrame>
      <p:graphicFrame>
        <p:nvGraphicFramePr>
          <p:cNvPr id="222" name="Google Shape;222;g60c49d94d0_0_264"/>
          <p:cNvGraphicFramePr/>
          <p:nvPr/>
        </p:nvGraphicFramePr>
        <p:xfrm>
          <a:off x="2108982" y="1962196"/>
          <a:ext cx="3000000" cy="3000000"/>
        </p:xfrm>
        <a:graphic>
          <a:graphicData uri="http://schemas.openxmlformats.org/drawingml/2006/table">
            <a:tbl>
              <a:tblPr>
                <a:noFill/>
                <a:tableStyleId>{DA338188-F99A-4E97-85AF-15818648AEAB}</a:tableStyleId>
              </a:tblPr>
              <a:tblGrid>
                <a:gridCol w="382850"/>
                <a:gridCol w="519700"/>
                <a:gridCol w="1606200"/>
              </a:tblGrid>
              <a:tr h="373400">
                <a:tc>
                  <a:txBody>
                    <a:bodyPr/>
                    <a:lstStyle/>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Age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Major</a:t>
                      </a:r>
                      <a:endParaRPr b="1" sz="1400" u="none" cap="none" strike="noStrike">
                        <a:latin typeface="Hind"/>
                        <a:ea typeface="Hind"/>
                        <a:cs typeface="Hind"/>
                        <a:sym typeface="Hind"/>
                      </a:endParaRPr>
                    </a:p>
                  </a:txBody>
                  <a:tcPr marT="91425" marB="91425" marR="91425" marL="91425">
                    <a:solidFill>
                      <a:srgbClr val="D9D2E9"/>
                    </a:solidFill>
                  </a:tcPr>
                </a:tc>
              </a:tr>
              <a:tr h="3734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0</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a:t>
                      </a:r>
                      <a:endParaRPr sz="1400" u="none" cap="none" strike="noStrike">
                        <a:latin typeface="Hind"/>
                        <a:ea typeface="Hind"/>
                        <a:cs typeface="Hind"/>
                        <a:sym typeface="Hind"/>
                      </a:endParaRPr>
                    </a:p>
                  </a:txBody>
                  <a:tcPr marT="91425" marB="91425" marR="91425" marL="91425">
                    <a:solidFill>
                      <a:srgbClr val="FFE599"/>
                    </a:solidFill>
                  </a:tcPr>
                </a:tc>
              </a:tr>
              <a:tr h="3734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1</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21</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ORIE</a:t>
                      </a:r>
                      <a:endParaRPr sz="1400" u="none" cap="none" strike="noStrike">
                        <a:latin typeface="Hind"/>
                        <a:ea typeface="Hind"/>
                        <a:cs typeface="Hind"/>
                        <a:sym typeface="Hind"/>
                      </a:endParaRPr>
                    </a:p>
                  </a:txBody>
                  <a:tcPr marT="91425" marB="91425" marR="91425" marL="91425">
                    <a:solidFill>
                      <a:srgbClr val="FFE599"/>
                    </a:solidFill>
                  </a:tcPr>
                </a:tc>
              </a:tr>
              <a:tr h="3734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19</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 &amp; ORIE</a:t>
                      </a:r>
                      <a:endParaRPr sz="1400" u="none" cap="none" strike="noStrike">
                        <a:latin typeface="Hind"/>
                        <a:ea typeface="Hind"/>
                        <a:cs typeface="Hind"/>
                        <a:sym typeface="Hind"/>
                      </a:endParaRPr>
                    </a:p>
                  </a:txBody>
                  <a:tcPr marT="91425" marB="91425" marR="91425" marL="91425">
                    <a:solidFill>
                      <a:srgbClr val="FFE599"/>
                    </a:solidFill>
                  </a:tcPr>
                </a:tc>
              </a:tr>
            </a:tbl>
          </a:graphicData>
        </a:graphic>
      </p:graphicFrame>
      <p:sp>
        <p:nvSpPr>
          <p:cNvPr id="223" name="Google Shape;223;g60c49d94d0_0_264"/>
          <p:cNvSpPr/>
          <p:nvPr/>
        </p:nvSpPr>
        <p:spPr>
          <a:xfrm>
            <a:off x="4761995" y="2922511"/>
            <a:ext cx="285000" cy="328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224" name="Google Shape;224;g60c49d94d0_0_264"/>
          <p:cNvGraphicFramePr/>
          <p:nvPr/>
        </p:nvGraphicFramePr>
        <p:xfrm>
          <a:off x="5191282" y="1962179"/>
          <a:ext cx="3000000" cy="3000000"/>
        </p:xfrm>
        <a:graphic>
          <a:graphicData uri="http://schemas.openxmlformats.org/drawingml/2006/table">
            <a:tbl>
              <a:tblPr>
                <a:noFill/>
                <a:tableStyleId>{DA338188-F99A-4E97-85AF-15818648AEAB}</a:tableStyleId>
              </a:tblPr>
              <a:tblGrid>
                <a:gridCol w="401925"/>
                <a:gridCol w="882425"/>
                <a:gridCol w="520725"/>
                <a:gridCol w="1619225"/>
              </a:tblGrid>
              <a:tr h="372400">
                <a:tc>
                  <a:txBody>
                    <a:bodyPr/>
                    <a:lstStyle/>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Name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Age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Major</a:t>
                      </a:r>
                      <a:endParaRPr b="1" sz="1400" u="none" cap="none" strike="noStrike">
                        <a:latin typeface="Hind"/>
                        <a:ea typeface="Hind"/>
                        <a:cs typeface="Hind"/>
                        <a:sym typeface="Hind"/>
                      </a:endParaRPr>
                    </a:p>
                  </a:txBody>
                  <a:tcPr marT="91425" marB="91425" marR="91425" marL="91425">
                    <a:solidFill>
                      <a:srgbClr val="D9D2E9"/>
                    </a:solidFill>
                  </a:tcPr>
                </a:tc>
              </a:tr>
              <a:tr h="3688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0</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Jerry</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a:t>
                      </a:r>
                      <a:endParaRPr sz="1400" u="none" cap="none" strike="noStrike">
                        <a:latin typeface="Hind"/>
                        <a:ea typeface="Hind"/>
                        <a:cs typeface="Hind"/>
                        <a:sym typeface="Hind"/>
                      </a:endParaRPr>
                    </a:p>
                  </a:txBody>
                  <a:tcPr marT="91425" marB="91425" marR="91425" marL="91425">
                    <a:lnB cap="flat" cmpd="sng" w="9525">
                      <a:solidFill>
                        <a:srgbClr val="9E9E9E"/>
                      </a:solidFill>
                      <a:prstDash val="solid"/>
                      <a:round/>
                      <a:headEnd len="sm" w="sm" type="none"/>
                      <a:tailEnd len="sm" w="sm" type="none"/>
                    </a:lnB>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a:t>
                      </a:r>
                      <a:endParaRPr sz="1400" u="none" cap="none" strike="noStrike">
                        <a:latin typeface="Hind"/>
                        <a:ea typeface="Hind"/>
                        <a:cs typeface="Hind"/>
                        <a:sym typeface="Hind"/>
                      </a:endParaRPr>
                    </a:p>
                  </a:txBody>
                  <a:tcPr marT="91425" marB="91425" marR="91425" marL="91425">
                    <a:lnB cap="flat" cmpd="sng" w="9525">
                      <a:solidFill>
                        <a:srgbClr val="9E9E9E"/>
                      </a:solidFill>
                      <a:prstDash val="solid"/>
                      <a:round/>
                      <a:headEnd len="sm" w="sm" type="none"/>
                      <a:tailEnd len="sm" w="sm" type="none"/>
                    </a:lnB>
                    <a:solidFill>
                      <a:srgbClr val="FFE599"/>
                    </a:solidFill>
                  </a:tcPr>
                </a:tc>
              </a:tr>
              <a:tr h="3688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1</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Kevin</a:t>
                      </a:r>
                      <a:endParaRPr sz="1400" u="none" cap="none" strike="noStrike">
                        <a:latin typeface="Hind"/>
                        <a:ea typeface="Hind"/>
                        <a:cs typeface="Hind"/>
                        <a:sym typeface="Hind"/>
                      </a:endParaRPr>
                    </a:p>
                  </a:txBody>
                  <a:tcPr marT="91425" marB="91425" marR="91425" marL="91425">
                    <a:lnR cap="flat" cmpd="sng" w="9525">
                      <a:solidFill>
                        <a:srgbClr val="9E9E9E"/>
                      </a:solidFill>
                      <a:prstDash val="solid"/>
                      <a:round/>
                      <a:headEnd len="sm" w="sm" type="none"/>
                      <a:tailEnd len="sm" w="sm" type="none"/>
                    </a:lnR>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21</a:t>
                      </a:r>
                      <a:endParaRPr sz="1400" u="none" cap="none" strike="noStrike">
                        <a:latin typeface="Hind"/>
                        <a:ea typeface="Hind"/>
                        <a:cs typeface="Hind"/>
                        <a:sym typeface="Hin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ORIE</a:t>
                      </a:r>
                      <a:endParaRPr sz="1400" u="none" cap="none" strike="noStrike">
                        <a:latin typeface="Hind"/>
                        <a:ea typeface="Hind"/>
                        <a:cs typeface="Hind"/>
                        <a:sym typeface="Hin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E599"/>
                    </a:solidFill>
                  </a:tcPr>
                </a:tc>
              </a:tr>
              <a:tr h="3688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Varun</a:t>
                      </a:r>
                      <a:endParaRPr sz="1400" u="none" cap="none" strike="noStrike">
                        <a:latin typeface="Hind"/>
                        <a:ea typeface="Hind"/>
                        <a:cs typeface="Hind"/>
                        <a:sym typeface="Hind"/>
                      </a:endParaRPr>
                    </a:p>
                  </a:txBody>
                  <a:tcPr marT="91425" marB="91425" marR="91425" marL="91425">
                    <a:lnR cap="flat" cmpd="sng" w="9525">
                      <a:solidFill>
                        <a:srgbClr val="9E9E9E"/>
                      </a:solidFill>
                      <a:prstDash val="solid"/>
                      <a:round/>
                      <a:headEnd len="sm" w="sm" type="none"/>
                      <a:tailEnd len="sm" w="sm" type="none"/>
                    </a:lnR>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19</a:t>
                      </a:r>
                      <a:endParaRPr sz="1400" u="none" cap="none" strike="noStrike">
                        <a:latin typeface="Hind"/>
                        <a:ea typeface="Hind"/>
                        <a:cs typeface="Hind"/>
                        <a:sym typeface="Hin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 &amp; ORIE</a:t>
                      </a:r>
                      <a:endParaRPr sz="1400" u="none" cap="none" strike="noStrike">
                        <a:latin typeface="Hind"/>
                        <a:ea typeface="Hind"/>
                        <a:cs typeface="Hind"/>
                        <a:sym typeface="Hin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E599"/>
                    </a:solidFill>
                  </a:tcPr>
                </a:tc>
              </a:tr>
              <a:tr h="3688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3</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Vivian</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NaN</a:t>
                      </a:r>
                      <a:endParaRPr sz="1400" u="none" cap="none" strike="noStrike">
                        <a:latin typeface="Hind"/>
                        <a:ea typeface="Hind"/>
                        <a:cs typeface="Hind"/>
                        <a:sym typeface="Hind"/>
                      </a:endParaRPr>
                    </a:p>
                  </a:txBody>
                  <a:tcPr marT="91425" marB="91425" marR="91425" marL="91425">
                    <a:lnT cap="flat" cmpd="sng" w="9525">
                      <a:solidFill>
                        <a:srgbClr val="9E9E9E"/>
                      </a:solidFill>
                      <a:prstDash val="solid"/>
                      <a:round/>
                      <a:headEnd len="sm" w="sm" type="none"/>
                      <a:tailEnd len="sm" w="sm" type="none"/>
                    </a:lnT>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NaN</a:t>
                      </a:r>
                      <a:endParaRPr sz="1400" u="none" cap="none" strike="noStrike">
                        <a:latin typeface="Hind"/>
                        <a:ea typeface="Hind"/>
                        <a:cs typeface="Hind"/>
                        <a:sym typeface="Hind"/>
                      </a:endParaRPr>
                    </a:p>
                  </a:txBody>
                  <a:tcPr marT="91425" marB="91425" marR="91425" marL="91425">
                    <a:lnT cap="flat" cmpd="sng" w="9525">
                      <a:solidFill>
                        <a:srgbClr val="9E9E9E"/>
                      </a:solidFill>
                      <a:prstDash val="solid"/>
                      <a:round/>
                      <a:headEnd len="sm" w="sm" type="none"/>
                      <a:tailEnd len="sm" w="sm" type="none"/>
                    </a:lnT>
                    <a:solidFill>
                      <a:srgbClr val="FFE599"/>
                    </a:solidFill>
                  </a:tcPr>
                </a:tc>
              </a:tr>
              <a:tr h="3688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4</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Vincent</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NaN</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NaN</a:t>
                      </a:r>
                      <a:endParaRPr sz="1400" u="none" cap="none" strike="noStrike">
                        <a:latin typeface="Hind"/>
                        <a:ea typeface="Hind"/>
                        <a:cs typeface="Hind"/>
                        <a:sym typeface="Hind"/>
                      </a:endParaRPr>
                    </a:p>
                  </a:txBody>
                  <a:tcPr marT="91425" marB="91425" marR="91425" marL="91425">
                    <a:solidFill>
                      <a:srgbClr val="FFE599"/>
                    </a:solidFill>
                  </a:tcPr>
                </a:tc>
              </a:tr>
            </a:tbl>
          </a:graphicData>
        </a:graphic>
      </p:graphicFrame>
      <p:sp>
        <p:nvSpPr>
          <p:cNvPr id="225" name="Google Shape;225;g60c49d94d0_0_26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Joining</a:t>
            </a:r>
            <a:endParaRPr i="0" sz="2400" u="none" cap="none" strike="noStrike">
              <a:solidFill>
                <a:srgbClr val="1C4587"/>
              </a:solidFill>
              <a:latin typeface="Hind"/>
              <a:ea typeface="Hind"/>
              <a:cs typeface="Hind"/>
              <a:sym typeface="Hind"/>
            </a:endParaRPr>
          </a:p>
        </p:txBody>
      </p:sp>
      <p:sp>
        <p:nvSpPr>
          <p:cNvPr id="226" name="Google Shape;226;g60c49d94d0_0_264"/>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7" name="Google Shape;227;g60c49d94d0_0_264"/>
          <p:cNvSpPr/>
          <p:nvPr/>
        </p:nvSpPr>
        <p:spPr>
          <a:xfrm>
            <a:off x="858609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28" name="Google Shape;228;g60c49d94d0_0_264"/>
          <p:cNvPicPr preferRelativeResize="0"/>
          <p:nvPr/>
        </p:nvPicPr>
        <p:blipFill rotWithShape="1">
          <a:blip r:embed="rId3">
            <a:alphaModFix/>
          </a:blip>
          <a:srcRect b="0" l="0" r="0" t="0"/>
          <a:stretch/>
        </p:blipFill>
        <p:spPr>
          <a:xfrm>
            <a:off x="1091737" y="4528574"/>
            <a:ext cx="7373704" cy="33980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Types of Joins</a:t>
            </a:r>
            <a:endParaRPr i="0" sz="2400" u="none" cap="none" strike="noStrike">
              <a:solidFill>
                <a:srgbClr val="1C4587"/>
              </a:solidFill>
              <a:latin typeface="Hind"/>
              <a:ea typeface="Hind"/>
              <a:cs typeface="Hind"/>
              <a:sym typeface="Hind"/>
            </a:endParaRPr>
          </a:p>
        </p:txBody>
      </p:sp>
      <p:sp>
        <p:nvSpPr>
          <p:cNvPr id="234" name="Google Shape;234;p20"/>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5" name="Google Shape;235;p20"/>
          <p:cNvSpPr/>
          <p:nvPr/>
        </p:nvSpPr>
        <p:spPr>
          <a:xfrm>
            <a:off x="858609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6" name="Google Shape;236;p20"/>
          <p:cNvSpPr txBox="1"/>
          <p:nvPr/>
        </p:nvSpPr>
        <p:spPr>
          <a:xfrm>
            <a:off x="462494" y="4879820"/>
            <a:ext cx="6179441"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en" sz="1000">
                <a:solidFill>
                  <a:srgbClr val="A5A5A5"/>
                </a:solidFill>
              </a:rPr>
              <a:t>https://statisticsglobe.com/wp-content/uploads/2021/12/join-types-python-merge-programming.png</a:t>
            </a:r>
            <a:endParaRPr b="0" i="0" sz="1000" u="none" cap="none" strike="noStrike">
              <a:solidFill>
                <a:srgbClr val="A5A5A5"/>
              </a:solidFill>
              <a:latin typeface="Arial"/>
              <a:ea typeface="Arial"/>
              <a:cs typeface="Arial"/>
              <a:sym typeface="Arial"/>
            </a:endParaRPr>
          </a:p>
        </p:txBody>
      </p:sp>
      <p:pic>
        <p:nvPicPr>
          <p:cNvPr id="237" name="Google Shape;237;p20"/>
          <p:cNvPicPr preferRelativeResize="0"/>
          <p:nvPr/>
        </p:nvPicPr>
        <p:blipFill>
          <a:blip r:embed="rId3">
            <a:alphaModFix/>
          </a:blip>
          <a:stretch>
            <a:fillRect/>
          </a:stretch>
        </p:blipFill>
        <p:spPr>
          <a:xfrm>
            <a:off x="792000" y="939175"/>
            <a:ext cx="5772851" cy="38068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60c49d94d0_0_244"/>
          <p:cNvSpPr txBox="1"/>
          <p:nvPr>
            <p:ph idx="1" type="body"/>
          </p:nvPr>
        </p:nvSpPr>
        <p:spPr>
          <a:xfrm>
            <a:off x="224236" y="952089"/>
            <a:ext cx="8520600" cy="7686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SzPts val="2000"/>
              <a:buNone/>
            </a:pPr>
            <a:r>
              <a:rPr lang="en">
                <a:latin typeface="Helvetica Neue"/>
                <a:ea typeface="Helvetica Neue"/>
                <a:cs typeface="Helvetica Neue"/>
                <a:sym typeface="Helvetica Neue"/>
              </a:rPr>
              <a:t>Combines together two data frames, either row-wise or column-wise</a:t>
            </a:r>
            <a:endParaRPr b="1" sz="2000">
              <a:latin typeface="Helvetica Neue"/>
              <a:ea typeface="Helvetica Neue"/>
              <a:cs typeface="Helvetica Neue"/>
              <a:sym typeface="Helvetica Neue"/>
            </a:endParaRPr>
          </a:p>
          <a:p>
            <a:pPr indent="0" lvl="0" marL="0" rtl="0" algn="l">
              <a:lnSpc>
                <a:spcPct val="115000"/>
              </a:lnSpc>
              <a:spcBef>
                <a:spcPts val="0"/>
              </a:spcBef>
              <a:spcAft>
                <a:spcPts val="0"/>
              </a:spcAft>
              <a:buSzPts val="1800"/>
              <a:buNone/>
            </a:pPr>
            <a:r>
              <a:t/>
            </a:r>
            <a:endParaRPr sz="1600">
              <a:latin typeface="Helvetica Neue"/>
              <a:ea typeface="Helvetica Neue"/>
              <a:cs typeface="Helvetica Neue"/>
              <a:sym typeface="Helvetica Neue"/>
            </a:endParaRPr>
          </a:p>
        </p:txBody>
      </p:sp>
      <p:sp>
        <p:nvSpPr>
          <p:cNvPr id="243" name="Google Shape;243;g60c49d94d0_0_244"/>
          <p:cNvSpPr/>
          <p:nvPr/>
        </p:nvSpPr>
        <p:spPr>
          <a:xfrm>
            <a:off x="4092900" y="2961014"/>
            <a:ext cx="1134600" cy="153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244" name="Google Shape;244;g60c49d94d0_0_244"/>
          <p:cNvGraphicFramePr/>
          <p:nvPr/>
        </p:nvGraphicFramePr>
        <p:xfrm>
          <a:off x="5347875" y="1945889"/>
          <a:ext cx="3000000" cy="3000000"/>
        </p:xfrm>
        <a:graphic>
          <a:graphicData uri="http://schemas.openxmlformats.org/drawingml/2006/table">
            <a:tbl>
              <a:tblPr>
                <a:noFill/>
                <a:tableStyleId>{DA338188-F99A-4E97-85AF-15818648AEAB}</a:tableStyleId>
              </a:tblPr>
              <a:tblGrid>
                <a:gridCol w="947675"/>
                <a:gridCol w="621850"/>
                <a:gridCol w="1762500"/>
              </a:tblGrid>
              <a:tr h="360850">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Name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Age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Major</a:t>
                      </a:r>
                      <a:endParaRPr b="1" sz="1400" u="none" cap="none" strike="noStrike">
                        <a:latin typeface="Hind"/>
                        <a:ea typeface="Hind"/>
                        <a:cs typeface="Hind"/>
                        <a:sym typeface="Hind"/>
                      </a:endParaRPr>
                    </a:p>
                  </a:txBody>
                  <a:tcPr marT="91425" marB="91425" marR="91425" marL="91425">
                    <a:solidFill>
                      <a:srgbClr val="D9D2E9"/>
                    </a:solidFill>
                  </a:tcPr>
                </a:tc>
              </a:tr>
              <a:tr h="3608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Jerry</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a:t>
                      </a:r>
                      <a:endParaRPr sz="1400" u="none" cap="none" strike="noStrike">
                        <a:latin typeface="Hind"/>
                        <a:ea typeface="Hind"/>
                        <a:cs typeface="Hind"/>
                        <a:sym typeface="Hind"/>
                      </a:endParaRPr>
                    </a:p>
                  </a:txBody>
                  <a:tcPr marT="91425" marB="91425" marR="91425" marL="91425">
                    <a:solidFill>
                      <a:srgbClr val="FFE599"/>
                    </a:solidFill>
                  </a:tcPr>
                </a:tc>
              </a:tr>
              <a:tr h="3482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Kevin</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21</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ORIE</a:t>
                      </a:r>
                      <a:endParaRPr sz="1400" u="none" cap="none" strike="noStrike">
                        <a:latin typeface="Hind"/>
                        <a:ea typeface="Hind"/>
                        <a:cs typeface="Hind"/>
                        <a:sym typeface="Hind"/>
                      </a:endParaRPr>
                    </a:p>
                  </a:txBody>
                  <a:tcPr marT="91425" marB="91425" marR="91425" marL="91425">
                    <a:solidFill>
                      <a:srgbClr val="FFE599"/>
                    </a:solidFill>
                  </a:tcPr>
                </a:tc>
              </a:tr>
              <a:tr h="3608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Varun</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19</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 &amp; ORIE</a:t>
                      </a:r>
                      <a:endParaRPr sz="1400" u="none" cap="none" strike="noStrike">
                        <a:latin typeface="Hind"/>
                        <a:ea typeface="Hind"/>
                        <a:cs typeface="Hind"/>
                        <a:sym typeface="Hind"/>
                      </a:endParaRPr>
                    </a:p>
                  </a:txBody>
                  <a:tcPr marT="91425" marB="91425" marR="91425" marL="91425">
                    <a:solidFill>
                      <a:srgbClr val="FFF2CC"/>
                    </a:solidFill>
                  </a:tcPr>
                </a:tc>
              </a:tr>
              <a:tr h="3608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Sam</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21</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ECE</a:t>
                      </a:r>
                      <a:endParaRPr sz="1400" u="none" cap="none" strike="noStrike">
                        <a:latin typeface="Hind"/>
                        <a:ea typeface="Hind"/>
                        <a:cs typeface="Hind"/>
                        <a:sym typeface="Hind"/>
                      </a:endParaRPr>
                    </a:p>
                  </a:txBody>
                  <a:tcPr marT="91425" marB="91425" marR="91425" marL="91425">
                    <a:solidFill>
                      <a:srgbClr val="FFF2CC"/>
                    </a:solidFill>
                  </a:tcPr>
                </a:tc>
              </a:tr>
            </a:tbl>
          </a:graphicData>
        </a:graphic>
      </p:graphicFrame>
      <p:graphicFrame>
        <p:nvGraphicFramePr>
          <p:cNvPr id="245" name="Google Shape;245;g60c49d94d0_0_244"/>
          <p:cNvGraphicFramePr/>
          <p:nvPr/>
        </p:nvGraphicFramePr>
        <p:xfrm>
          <a:off x="619375" y="3114602"/>
          <a:ext cx="3000000" cy="3000000"/>
        </p:xfrm>
        <a:graphic>
          <a:graphicData uri="http://schemas.openxmlformats.org/drawingml/2006/table">
            <a:tbl>
              <a:tblPr>
                <a:noFill/>
                <a:tableStyleId>{DA338188-F99A-4E97-85AF-15818648AEAB}</a:tableStyleId>
              </a:tblPr>
              <a:tblGrid>
                <a:gridCol w="947675"/>
                <a:gridCol w="621850"/>
                <a:gridCol w="1762500"/>
              </a:tblGrid>
              <a:tr h="360850">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Name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Age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Major</a:t>
                      </a:r>
                      <a:endParaRPr b="1" sz="1400" u="none" cap="none" strike="noStrike">
                        <a:latin typeface="Hind"/>
                        <a:ea typeface="Hind"/>
                        <a:cs typeface="Hind"/>
                        <a:sym typeface="Hind"/>
                      </a:endParaRPr>
                    </a:p>
                  </a:txBody>
                  <a:tcPr marT="91425" marB="91425" marR="91425" marL="91425">
                    <a:solidFill>
                      <a:srgbClr val="D9D2E9"/>
                    </a:solidFill>
                  </a:tcPr>
                </a:tc>
              </a:tr>
              <a:tr h="3608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Varun</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19</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 &amp; ORIE</a:t>
                      </a:r>
                      <a:endParaRPr sz="1400" u="none" cap="none" strike="noStrike">
                        <a:latin typeface="Hind"/>
                        <a:ea typeface="Hind"/>
                        <a:cs typeface="Hind"/>
                        <a:sym typeface="Hind"/>
                      </a:endParaRPr>
                    </a:p>
                  </a:txBody>
                  <a:tcPr marT="91425" marB="91425" marR="91425" marL="91425">
                    <a:solidFill>
                      <a:srgbClr val="FFF2CC"/>
                    </a:solidFill>
                  </a:tcPr>
                </a:tc>
              </a:tr>
              <a:tr h="3608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Sam</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21</a:t>
                      </a:r>
                      <a:endParaRPr sz="1400" u="none" cap="none" strike="noStrike">
                        <a:latin typeface="Hind"/>
                        <a:ea typeface="Hind"/>
                        <a:cs typeface="Hind"/>
                        <a:sym typeface="Hind"/>
                      </a:endParaRPr>
                    </a:p>
                  </a:txBody>
                  <a:tcPr marT="91425" marB="91425" marR="91425" marL="91425">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ECE</a:t>
                      </a:r>
                      <a:endParaRPr sz="1400" u="none" cap="none" strike="noStrike">
                        <a:latin typeface="Hind"/>
                        <a:ea typeface="Hind"/>
                        <a:cs typeface="Hind"/>
                        <a:sym typeface="Hind"/>
                      </a:endParaRPr>
                    </a:p>
                  </a:txBody>
                  <a:tcPr marT="91425" marB="91425" marR="91425" marL="91425">
                    <a:solidFill>
                      <a:srgbClr val="FFF2CC"/>
                    </a:solidFill>
                  </a:tcPr>
                </a:tc>
              </a:tr>
            </a:tbl>
          </a:graphicData>
        </a:graphic>
      </p:graphicFrame>
      <p:graphicFrame>
        <p:nvGraphicFramePr>
          <p:cNvPr id="246" name="Google Shape;246;g60c49d94d0_0_244"/>
          <p:cNvGraphicFramePr/>
          <p:nvPr/>
        </p:nvGraphicFramePr>
        <p:xfrm>
          <a:off x="619375" y="1861302"/>
          <a:ext cx="3000000" cy="3000000"/>
        </p:xfrm>
        <a:graphic>
          <a:graphicData uri="http://schemas.openxmlformats.org/drawingml/2006/table">
            <a:tbl>
              <a:tblPr>
                <a:noFill/>
                <a:tableStyleId>{DA338188-F99A-4E97-85AF-15818648AEAB}</a:tableStyleId>
              </a:tblPr>
              <a:tblGrid>
                <a:gridCol w="947675"/>
                <a:gridCol w="621850"/>
                <a:gridCol w="1762500"/>
              </a:tblGrid>
              <a:tr h="360850">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Name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Age</a:t>
                      </a:r>
                      <a:endParaRPr b="1" sz="1400" u="none" cap="none" strike="noStrike">
                        <a:latin typeface="Hind"/>
                        <a:ea typeface="Hind"/>
                        <a:cs typeface="Hind"/>
                        <a:sym typeface="Hind"/>
                      </a:endParaRPr>
                    </a:p>
                  </a:txBody>
                  <a:tcPr marT="91425" marB="91425" marR="91425" marL="91425">
                    <a:solidFill>
                      <a:srgbClr val="D9D2E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Major</a:t>
                      </a:r>
                      <a:endParaRPr b="1" sz="1400" u="none" cap="none" strike="noStrike">
                        <a:latin typeface="Hind"/>
                        <a:ea typeface="Hind"/>
                        <a:cs typeface="Hind"/>
                        <a:sym typeface="Hind"/>
                      </a:endParaRPr>
                    </a:p>
                  </a:txBody>
                  <a:tcPr marT="91425" marB="91425" marR="91425" marL="91425">
                    <a:solidFill>
                      <a:srgbClr val="D9D2E9"/>
                    </a:solidFill>
                  </a:tcPr>
                </a:tc>
              </a:tr>
              <a:tr h="3608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Jerry</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20</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CS</a:t>
                      </a:r>
                      <a:endParaRPr sz="1400" u="none" cap="none" strike="noStrike">
                        <a:latin typeface="Hind"/>
                        <a:ea typeface="Hind"/>
                        <a:cs typeface="Hind"/>
                        <a:sym typeface="Hind"/>
                      </a:endParaRPr>
                    </a:p>
                  </a:txBody>
                  <a:tcPr marT="91425" marB="91425" marR="91425" marL="91425">
                    <a:solidFill>
                      <a:srgbClr val="FFE599"/>
                    </a:solidFill>
                  </a:tcPr>
                </a:tc>
              </a:tr>
              <a:tr h="3482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Kevin</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21</a:t>
                      </a:r>
                      <a:endParaRPr sz="1400" u="none" cap="none" strike="noStrike">
                        <a:latin typeface="Hind"/>
                        <a:ea typeface="Hind"/>
                        <a:cs typeface="Hind"/>
                        <a:sym typeface="Hind"/>
                      </a:endParaRPr>
                    </a:p>
                  </a:txBody>
                  <a:tcPr marT="91425" marB="91425" marR="91425" marL="91425">
                    <a:solidFill>
                      <a:srgbClr val="FFE59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ORIE</a:t>
                      </a:r>
                      <a:endParaRPr sz="1400" u="none" cap="none" strike="noStrike">
                        <a:latin typeface="Hind"/>
                        <a:ea typeface="Hind"/>
                        <a:cs typeface="Hind"/>
                        <a:sym typeface="Hind"/>
                      </a:endParaRPr>
                    </a:p>
                  </a:txBody>
                  <a:tcPr marT="91425" marB="91425" marR="91425" marL="91425">
                    <a:solidFill>
                      <a:srgbClr val="FFE599"/>
                    </a:solidFill>
                  </a:tcPr>
                </a:tc>
              </a:tr>
            </a:tbl>
          </a:graphicData>
        </a:graphic>
      </p:graphicFrame>
      <p:sp>
        <p:nvSpPr>
          <p:cNvPr id="247" name="Google Shape;247;g60c49d94d0_0_244"/>
          <p:cNvSpPr/>
          <p:nvPr/>
        </p:nvSpPr>
        <p:spPr>
          <a:xfrm rot="-612123">
            <a:off x="4040186" y="3453605"/>
            <a:ext cx="1206097" cy="826249"/>
          </a:xfrm>
          <a:prstGeom prst="irregularSeal1">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100" u="none" cap="none" strike="noStrike">
                <a:solidFill>
                  <a:schemeClr val="dk2"/>
                </a:solidFill>
                <a:latin typeface="Hind"/>
                <a:ea typeface="Hind"/>
                <a:cs typeface="Hind"/>
                <a:sym typeface="Hind"/>
              </a:rPr>
              <a:t>concat!</a:t>
            </a:r>
            <a:endParaRPr b="1" i="0" sz="1100" u="none" cap="none" strike="noStrike">
              <a:solidFill>
                <a:schemeClr val="dk2"/>
              </a:solidFill>
              <a:latin typeface="Hind"/>
              <a:ea typeface="Hind"/>
              <a:cs typeface="Hind"/>
              <a:sym typeface="Hind"/>
            </a:endParaRPr>
          </a:p>
        </p:txBody>
      </p:sp>
      <p:sp>
        <p:nvSpPr>
          <p:cNvPr id="248" name="Google Shape;248;g60c49d94d0_0_24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Concatenating</a:t>
            </a:r>
            <a:endParaRPr i="0" sz="2400" u="none" cap="none" strike="noStrike">
              <a:solidFill>
                <a:srgbClr val="1C4587"/>
              </a:solidFill>
              <a:latin typeface="Hind"/>
              <a:ea typeface="Hind"/>
              <a:cs typeface="Hind"/>
              <a:sym typeface="Hind"/>
            </a:endParaRPr>
          </a:p>
        </p:txBody>
      </p:sp>
      <p:sp>
        <p:nvSpPr>
          <p:cNvPr id="249" name="Google Shape;249;g60c49d94d0_0_244"/>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0" name="Google Shape;250;g60c49d94d0_0_244"/>
          <p:cNvSpPr/>
          <p:nvPr/>
        </p:nvSpPr>
        <p:spPr>
          <a:xfrm>
            <a:off x="858609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51" name="Google Shape;251;g60c49d94d0_0_244"/>
          <p:cNvPicPr preferRelativeResize="0"/>
          <p:nvPr/>
        </p:nvPicPr>
        <p:blipFill rotWithShape="1">
          <a:blip r:embed="rId3">
            <a:alphaModFix/>
          </a:blip>
          <a:srcRect b="0" l="0" r="0" t="0"/>
          <a:stretch/>
        </p:blipFill>
        <p:spPr>
          <a:xfrm>
            <a:off x="1433765" y="4423686"/>
            <a:ext cx="6101542" cy="51776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id="64" name="Google Shape;64;p2"/>
          <p:cNvPicPr preferRelativeResize="0"/>
          <p:nvPr/>
        </p:nvPicPr>
        <p:blipFill rotWithShape="1">
          <a:blip r:embed="rId3">
            <a:alphaModFix/>
          </a:blip>
          <a:srcRect b="0" l="0" r="0" t="0"/>
          <a:stretch/>
        </p:blipFill>
        <p:spPr>
          <a:xfrm>
            <a:off x="3232535" y="4394421"/>
            <a:ext cx="2678930" cy="565763"/>
          </a:xfrm>
          <a:prstGeom prst="rect">
            <a:avLst/>
          </a:prstGeom>
          <a:noFill/>
          <a:ln>
            <a:noFill/>
          </a:ln>
        </p:spPr>
      </p:pic>
      <p:sp>
        <p:nvSpPr>
          <p:cNvPr id="65" name="Google Shape;65;p2"/>
          <p:cNvSpPr txBox="1"/>
          <p:nvPr>
            <p:ph idx="4294967295" type="ctrTitle"/>
          </p:nvPr>
        </p:nvSpPr>
        <p:spPr>
          <a:xfrm>
            <a:off x="1018569" y="1017765"/>
            <a:ext cx="7106859" cy="1301987"/>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200"/>
              <a:buFont typeface="Arial"/>
              <a:buNone/>
            </a:pPr>
            <a:r>
              <a:rPr b="1" i="0" lang="en" sz="2400" u="none" cap="none" strike="noStrike">
                <a:solidFill>
                  <a:srgbClr val="1C4587"/>
                </a:solidFill>
                <a:latin typeface="Helvetica Neue"/>
                <a:ea typeface="Helvetica Neue"/>
                <a:cs typeface="Helvetica Neue"/>
                <a:sym typeface="Helvetica Neue"/>
              </a:rPr>
              <a:t>Lecture 2: Data Manipulation</a:t>
            </a:r>
            <a:endParaRPr b="1" i="0" sz="2400" u="none" cap="none" strike="noStrike">
              <a:solidFill>
                <a:srgbClr val="1C4587"/>
              </a:solidFill>
              <a:latin typeface="Helvetica Neue"/>
              <a:ea typeface="Helvetica Neue"/>
              <a:cs typeface="Helvetica Neue"/>
              <a:sym typeface="Helvetica Neue"/>
            </a:endParaRPr>
          </a:p>
        </p:txBody>
      </p:sp>
      <p:sp>
        <p:nvSpPr>
          <p:cNvPr id="66" name="Google Shape;66;p2"/>
          <p:cNvSpPr txBox="1"/>
          <p:nvPr/>
        </p:nvSpPr>
        <p:spPr>
          <a:xfrm>
            <a:off x="1018568" y="1749288"/>
            <a:ext cx="7106859" cy="337433"/>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200"/>
              <a:buFont typeface="Arial"/>
              <a:buNone/>
            </a:pPr>
            <a:r>
              <a:rPr b="1" i="0" lang="en" sz="1200" u="none" cap="none" strike="noStrike">
                <a:solidFill>
                  <a:srgbClr val="3F3F3F"/>
                </a:solidFill>
                <a:latin typeface="Helvetica Neue"/>
                <a:ea typeface="Helvetica Neue"/>
                <a:cs typeface="Helvetica Neue"/>
                <a:sym typeface="Helvetica Neue"/>
              </a:rPr>
              <a:t>INFO 1998: Introduction to Machine Learning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g60c49d94d0_0_27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latin typeface="Helvetica Neue"/>
                <a:ea typeface="Helvetica Neue"/>
                <a:cs typeface="Helvetica Neue"/>
                <a:sym typeface="Helvetica Neue"/>
              </a:rPr>
              <a:t>Gives a quantitative overview of the dataset</a:t>
            </a:r>
            <a:endParaRPr>
              <a:latin typeface="Helvetica Neue"/>
              <a:ea typeface="Helvetica Neue"/>
              <a:cs typeface="Helvetica Neue"/>
              <a:sym typeface="Helvetica Neue"/>
            </a:endParaRPr>
          </a:p>
          <a:p>
            <a:pPr indent="-342900" lvl="0" marL="457200" rtl="0" algn="l">
              <a:lnSpc>
                <a:spcPct val="115000"/>
              </a:lnSpc>
              <a:spcBef>
                <a:spcPts val="0"/>
              </a:spcBef>
              <a:spcAft>
                <a:spcPts val="0"/>
              </a:spcAft>
              <a:buSzPts val="1800"/>
              <a:buChar char="●"/>
            </a:pPr>
            <a:r>
              <a:rPr lang="en">
                <a:latin typeface="Helvetica Neue"/>
                <a:ea typeface="Helvetica Neue"/>
                <a:cs typeface="Helvetica Neue"/>
                <a:sym typeface="Helvetica Neue"/>
              </a:rPr>
              <a:t>Useful for understanding and exploring the dataset!</a:t>
            </a:r>
            <a:endParaRPr>
              <a:latin typeface="Helvetica Neue"/>
              <a:ea typeface="Helvetica Neue"/>
              <a:cs typeface="Helvetica Neue"/>
              <a:sym typeface="Helvetica Neue"/>
            </a:endParaRPr>
          </a:p>
        </p:txBody>
      </p:sp>
      <p:pic>
        <p:nvPicPr>
          <p:cNvPr id="257" name="Google Shape;257;g60c49d94d0_0_274"/>
          <p:cNvPicPr preferRelativeResize="0"/>
          <p:nvPr/>
        </p:nvPicPr>
        <p:blipFill rotWithShape="1">
          <a:blip r:embed="rId3">
            <a:alphaModFix/>
          </a:blip>
          <a:srcRect b="0" l="0" r="0" t="0"/>
          <a:stretch/>
        </p:blipFill>
        <p:spPr>
          <a:xfrm>
            <a:off x="952704" y="2596616"/>
            <a:ext cx="3539316" cy="1257943"/>
          </a:xfrm>
          <a:prstGeom prst="rect">
            <a:avLst/>
          </a:prstGeom>
          <a:noFill/>
          <a:ln>
            <a:noFill/>
          </a:ln>
        </p:spPr>
      </p:pic>
      <p:pic>
        <p:nvPicPr>
          <p:cNvPr id="258" name="Google Shape;258;g60c49d94d0_0_274"/>
          <p:cNvPicPr preferRelativeResize="0"/>
          <p:nvPr/>
        </p:nvPicPr>
        <p:blipFill rotWithShape="1">
          <a:blip r:embed="rId4">
            <a:alphaModFix/>
          </a:blip>
          <a:srcRect b="0" l="0" r="0" t="0"/>
          <a:stretch/>
        </p:blipFill>
        <p:spPr>
          <a:xfrm>
            <a:off x="796550" y="2276800"/>
            <a:ext cx="3699225" cy="1897575"/>
          </a:xfrm>
          <a:prstGeom prst="rect">
            <a:avLst/>
          </a:prstGeom>
          <a:noFill/>
          <a:ln>
            <a:noFill/>
          </a:ln>
        </p:spPr>
      </p:pic>
      <p:pic>
        <p:nvPicPr>
          <p:cNvPr id="259" name="Google Shape;259;g60c49d94d0_0_274"/>
          <p:cNvPicPr preferRelativeResize="0"/>
          <p:nvPr/>
        </p:nvPicPr>
        <p:blipFill rotWithShape="1">
          <a:blip r:embed="rId3">
            <a:alphaModFix/>
          </a:blip>
          <a:srcRect b="0" l="0" r="0" t="0"/>
          <a:stretch/>
        </p:blipFill>
        <p:spPr>
          <a:xfrm>
            <a:off x="4694250" y="2276790"/>
            <a:ext cx="3699225" cy="1314785"/>
          </a:xfrm>
          <a:prstGeom prst="rect">
            <a:avLst/>
          </a:prstGeom>
          <a:noFill/>
          <a:ln>
            <a:noFill/>
          </a:ln>
        </p:spPr>
      </p:pic>
      <p:sp>
        <p:nvSpPr>
          <p:cNvPr id="260" name="Google Shape;260;g60c49d94d0_0_274"/>
          <p:cNvSpPr txBox="1"/>
          <p:nvPr/>
        </p:nvSpPr>
        <p:spPr>
          <a:xfrm>
            <a:off x="4690495" y="3596275"/>
            <a:ext cx="1838400" cy="260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1" lang="en" sz="1000" u="none" cap="none" strike="noStrike">
                <a:solidFill>
                  <a:srgbClr val="000000"/>
                </a:solidFill>
                <a:latin typeface="Helvetica Neue"/>
                <a:ea typeface="Helvetica Neue"/>
                <a:cs typeface="Helvetica Neue"/>
                <a:sym typeface="Helvetica Neue"/>
              </a:rPr>
              <a:t>Above: stats made easy</a:t>
            </a:r>
            <a:endParaRPr b="0" i="1" sz="1000" u="none" cap="none" strike="noStrike">
              <a:solidFill>
                <a:srgbClr val="000000"/>
              </a:solidFill>
              <a:latin typeface="Helvetica Neue"/>
              <a:ea typeface="Helvetica Neue"/>
              <a:cs typeface="Helvetica Neue"/>
              <a:sym typeface="Helvetica Neue"/>
            </a:endParaRPr>
          </a:p>
        </p:txBody>
      </p:sp>
      <p:sp>
        <p:nvSpPr>
          <p:cNvPr id="261" name="Google Shape;261;g60c49d94d0_0_27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Bonus: Summarizing</a:t>
            </a:r>
            <a:endParaRPr i="0" sz="2400" u="none" cap="none" strike="noStrike">
              <a:solidFill>
                <a:srgbClr val="1C4587"/>
              </a:solidFill>
              <a:latin typeface="Hind"/>
              <a:ea typeface="Hind"/>
              <a:cs typeface="Hind"/>
              <a:sym typeface="Hind"/>
            </a:endParaRPr>
          </a:p>
        </p:txBody>
      </p:sp>
      <p:sp>
        <p:nvSpPr>
          <p:cNvPr id="262" name="Google Shape;262;g60c49d94d0_0_274"/>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3" name="Google Shape;263;g60c49d94d0_0_274"/>
          <p:cNvSpPr/>
          <p:nvPr/>
        </p:nvSpPr>
        <p:spPr>
          <a:xfrm>
            <a:off x="858609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g60c49d94d0_0_347"/>
          <p:cNvPicPr preferRelativeResize="0"/>
          <p:nvPr/>
        </p:nvPicPr>
        <p:blipFill rotWithShape="1">
          <a:blip r:embed="rId3">
            <a:alphaModFix amt="60000"/>
          </a:blip>
          <a:srcRect b="0" l="0" r="0" t="0"/>
          <a:stretch/>
        </p:blipFill>
        <p:spPr>
          <a:xfrm>
            <a:off x="7088556" y="184234"/>
            <a:ext cx="1909545" cy="1094281"/>
          </a:xfrm>
          <a:prstGeom prst="rect">
            <a:avLst/>
          </a:prstGeom>
          <a:noFill/>
          <a:ln>
            <a:noFill/>
          </a:ln>
        </p:spPr>
      </p:pic>
      <p:sp>
        <p:nvSpPr>
          <p:cNvPr id="269" name="Google Shape;269;g60c49d94d0_0_347"/>
          <p:cNvSpPr/>
          <p:nvPr/>
        </p:nvSpPr>
        <p:spPr>
          <a:xfrm>
            <a:off x="1928400" y="1769960"/>
            <a:ext cx="2643600" cy="1424073"/>
          </a:xfrm>
          <a:prstGeom prst="roundRect">
            <a:avLst>
              <a:gd fmla="val 16667" name="adj"/>
            </a:avLst>
          </a:prstGeom>
          <a:noFill/>
          <a:ln cap="flat" cmpd="sng" w="38100">
            <a:solidFill>
              <a:srgbClr val="A64D7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800" u="none" cap="none" strike="noStrike">
                <a:solidFill>
                  <a:srgbClr val="595959"/>
                </a:solidFill>
                <a:latin typeface="Helvetica Neue"/>
                <a:ea typeface="Helvetica Neue"/>
                <a:cs typeface="Helvetica Neue"/>
                <a:sym typeface="Helvetica Neue"/>
              </a:rPr>
              <a:t>Leaving out samples with missing data</a:t>
            </a:r>
            <a:endParaRPr b="0" i="0" sz="1800" u="none" cap="none" strike="noStrike">
              <a:solidFill>
                <a:srgbClr val="595959"/>
              </a:solidFill>
              <a:latin typeface="Helvetica Neue"/>
              <a:ea typeface="Helvetica Neue"/>
              <a:cs typeface="Helvetica Neue"/>
              <a:sym typeface="Helvetica Neue"/>
            </a:endParaRPr>
          </a:p>
        </p:txBody>
      </p:sp>
      <p:sp>
        <p:nvSpPr>
          <p:cNvPr id="270" name="Google Shape;270;g60c49d94d0_0_347"/>
          <p:cNvSpPr/>
          <p:nvPr/>
        </p:nvSpPr>
        <p:spPr>
          <a:xfrm>
            <a:off x="4703000" y="1769960"/>
            <a:ext cx="2643600" cy="1424073"/>
          </a:xfrm>
          <a:prstGeom prst="roundRect">
            <a:avLst>
              <a:gd fmla="val 16667" name="adj"/>
            </a:avLst>
          </a:prstGeom>
          <a:noFill/>
          <a:ln cap="flat" cmpd="sng" w="38100">
            <a:solidFill>
              <a:srgbClr val="A64D7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800" u="none" cap="none" strike="noStrike">
                <a:solidFill>
                  <a:srgbClr val="595959"/>
                </a:solidFill>
                <a:latin typeface="Helvetica Neue"/>
                <a:ea typeface="Helvetica Neue"/>
                <a:cs typeface="Helvetica Neue"/>
                <a:sym typeface="Helvetica Neue"/>
              </a:rPr>
              <a:t>Data imputation</a:t>
            </a:r>
            <a:endParaRPr b="0" i="0" sz="1800" u="none" cap="none" strike="noStrike">
              <a:solidFill>
                <a:srgbClr val="595959"/>
              </a:solidFill>
              <a:latin typeface="Helvetica Neue"/>
              <a:ea typeface="Helvetica Neue"/>
              <a:cs typeface="Helvetica Neue"/>
              <a:sym typeface="Helvetica Neue"/>
            </a:endParaRPr>
          </a:p>
        </p:txBody>
      </p:sp>
      <p:sp>
        <p:nvSpPr>
          <p:cNvPr id="271" name="Google Shape;271;g60c49d94d0_0_34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Dealing with missing data</a:t>
            </a:r>
            <a:endParaRPr i="0" sz="2400" u="none" cap="none" strike="noStrike">
              <a:solidFill>
                <a:srgbClr val="1C4587"/>
              </a:solidFill>
              <a:latin typeface="Hind"/>
              <a:ea typeface="Hind"/>
              <a:cs typeface="Hind"/>
              <a:sym typeface="Hind"/>
            </a:endParaRPr>
          </a:p>
        </p:txBody>
      </p:sp>
      <p:sp>
        <p:nvSpPr>
          <p:cNvPr id="272" name="Google Shape;272;g60c49d94d0_0_347"/>
          <p:cNvSpPr txBox="1"/>
          <p:nvPr/>
        </p:nvSpPr>
        <p:spPr>
          <a:xfrm>
            <a:off x="205502" y="936470"/>
            <a:ext cx="5859837" cy="493403"/>
          </a:xfrm>
          <a:prstGeom prst="rect">
            <a:avLst/>
          </a:prstGeom>
          <a:noFill/>
          <a:ln>
            <a:noFill/>
          </a:ln>
        </p:spPr>
        <p:txBody>
          <a:bodyPr anchorCtr="0" anchor="t" bIns="91425" lIns="91425" spcFirstLastPara="1" rIns="91425" wrap="square" tIns="91425">
            <a:noAutofit/>
          </a:bodyPr>
          <a:lstStyle/>
          <a:p>
            <a:pPr indent="0" lvl="0" marL="114300" marR="0" rtl="0" algn="l">
              <a:lnSpc>
                <a:spcPct val="115000"/>
              </a:lnSpc>
              <a:spcBef>
                <a:spcPts val="0"/>
              </a:spcBef>
              <a:spcAft>
                <a:spcPts val="0"/>
              </a:spcAft>
              <a:buClr>
                <a:schemeClr val="dk2"/>
              </a:buClr>
              <a:buSzPts val="1800"/>
              <a:buFont typeface="Arial"/>
              <a:buNone/>
            </a:pPr>
            <a:r>
              <a:rPr b="0" i="0" lang="en" sz="1800" u="none" cap="none" strike="noStrike">
                <a:solidFill>
                  <a:schemeClr val="dk2"/>
                </a:solidFill>
                <a:latin typeface="Helvetica Neue"/>
                <a:ea typeface="Helvetica Neue"/>
                <a:cs typeface="Helvetica Neue"/>
                <a:sym typeface="Helvetica Neue"/>
              </a:rPr>
              <a:t>Datasets are usually incomplete. We can solve this by:</a:t>
            </a:r>
            <a:endParaRPr b="0" i="0" sz="1400" u="none" cap="none" strike="noStrike">
              <a:solidFill>
                <a:srgbClr val="000000"/>
              </a:solidFill>
              <a:latin typeface="Arial"/>
              <a:ea typeface="Arial"/>
              <a:cs typeface="Arial"/>
              <a:sym typeface="Arial"/>
            </a:endParaRPr>
          </a:p>
        </p:txBody>
      </p:sp>
      <p:sp>
        <p:nvSpPr>
          <p:cNvPr id="273" name="Google Shape;273;g60c49d94d0_0_347"/>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4" name="Google Shape;274;g60c49d94d0_0_347"/>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5" name="Google Shape;275;g60c49d94d0_0_347"/>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6" name="Google Shape;276;g60c49d94d0_0_347"/>
          <p:cNvSpPr/>
          <p:nvPr/>
        </p:nvSpPr>
        <p:spPr>
          <a:xfrm>
            <a:off x="4703000" y="3274403"/>
            <a:ext cx="2643600" cy="259718"/>
          </a:xfrm>
          <a:prstGeom prst="roundRect">
            <a:avLst>
              <a:gd fmla="val 16667" name="adj"/>
            </a:avLst>
          </a:prstGeom>
          <a:noFill/>
          <a:ln cap="flat" cmpd="sng" w="19050">
            <a:solidFill>
              <a:srgbClr val="0070C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400" u="none" cap="none" strike="noStrike">
                <a:solidFill>
                  <a:srgbClr val="595959"/>
                </a:solidFill>
                <a:latin typeface="Helvetica Neue"/>
                <a:ea typeface="Helvetica Neue"/>
                <a:cs typeface="Helvetica Neue"/>
                <a:sym typeface="Helvetica Neue"/>
              </a:rPr>
              <a:t>Randomly Replacing NaNs</a:t>
            </a:r>
            <a:endParaRPr b="0" i="0" sz="1400" u="none" cap="none" strike="noStrike">
              <a:solidFill>
                <a:srgbClr val="595959"/>
              </a:solidFill>
              <a:latin typeface="Helvetica Neue"/>
              <a:ea typeface="Helvetica Neue"/>
              <a:cs typeface="Helvetica Neue"/>
              <a:sym typeface="Helvetica Neue"/>
            </a:endParaRPr>
          </a:p>
        </p:txBody>
      </p:sp>
      <p:sp>
        <p:nvSpPr>
          <p:cNvPr id="277" name="Google Shape;277;g60c49d94d0_0_347"/>
          <p:cNvSpPr/>
          <p:nvPr/>
        </p:nvSpPr>
        <p:spPr>
          <a:xfrm>
            <a:off x="4703000" y="3614490"/>
            <a:ext cx="2643600" cy="259719"/>
          </a:xfrm>
          <a:prstGeom prst="roundRect">
            <a:avLst>
              <a:gd fmla="val 16667" name="adj"/>
            </a:avLst>
          </a:prstGeom>
          <a:noFill/>
          <a:ln cap="flat" cmpd="sng" w="19050">
            <a:solidFill>
              <a:srgbClr val="0070C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400" u="none" cap="none" strike="noStrike">
                <a:solidFill>
                  <a:srgbClr val="595959"/>
                </a:solidFill>
                <a:latin typeface="Helvetica Neue"/>
                <a:ea typeface="Helvetica Neue"/>
                <a:cs typeface="Helvetica Neue"/>
                <a:sym typeface="Helvetica Neue"/>
              </a:rPr>
              <a:t>Using summary statistics</a:t>
            </a:r>
            <a:endParaRPr b="0" i="0" sz="1400" u="none" cap="none" strike="noStrike">
              <a:solidFill>
                <a:srgbClr val="595959"/>
              </a:solidFill>
              <a:latin typeface="Helvetica Neue"/>
              <a:ea typeface="Helvetica Neue"/>
              <a:cs typeface="Helvetica Neue"/>
              <a:sym typeface="Helvetica Neue"/>
            </a:endParaRPr>
          </a:p>
        </p:txBody>
      </p:sp>
      <p:sp>
        <p:nvSpPr>
          <p:cNvPr id="278" name="Google Shape;278;g60c49d94d0_0_347"/>
          <p:cNvSpPr/>
          <p:nvPr/>
        </p:nvSpPr>
        <p:spPr>
          <a:xfrm>
            <a:off x="4703000" y="3954579"/>
            <a:ext cx="2643600" cy="259720"/>
          </a:xfrm>
          <a:prstGeom prst="roundRect">
            <a:avLst>
              <a:gd fmla="val 16667" name="adj"/>
            </a:avLst>
          </a:prstGeom>
          <a:noFill/>
          <a:ln cap="flat" cmpd="sng" w="19050">
            <a:solidFill>
              <a:srgbClr val="0070C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400" u="none" cap="none" strike="noStrike">
                <a:solidFill>
                  <a:srgbClr val="595959"/>
                </a:solidFill>
                <a:latin typeface="Helvetica Neue"/>
                <a:ea typeface="Helvetica Neue"/>
                <a:cs typeface="Helvetica Neue"/>
                <a:sym typeface="Helvetica Neue"/>
              </a:rPr>
              <a:t>Using predictive models</a:t>
            </a:r>
            <a:endParaRPr b="0" i="0" sz="1400" u="none" cap="none" strike="noStrike">
              <a:solidFill>
                <a:srgbClr val="595959"/>
              </a:solidFill>
              <a:latin typeface="Helvetica Neue"/>
              <a:ea typeface="Helvetica Neue"/>
              <a:cs typeface="Helvetica Neue"/>
              <a:sym typeface="Helvetica Neu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g60c49d94d0_0_372"/>
          <p:cNvSpPr txBox="1"/>
          <p:nvPr/>
        </p:nvSpPr>
        <p:spPr>
          <a:xfrm>
            <a:off x="311699" y="1152475"/>
            <a:ext cx="8092829" cy="1062405"/>
          </a:xfrm>
          <a:prstGeom prst="rect">
            <a:avLst/>
          </a:prstGeom>
          <a:noFill/>
          <a:ln>
            <a:noFill/>
          </a:ln>
        </p:spPr>
        <p:txBody>
          <a:bodyPr anchorCtr="0" anchor="t" bIns="91425" lIns="91425" spcFirstLastPara="1" rIns="91425" wrap="square" tIns="91425">
            <a:noAutofit/>
          </a:bodyPr>
          <a:lstStyle/>
          <a:p>
            <a:pPr indent="-355600" lvl="0" marL="457200" marR="0" rtl="0" algn="l">
              <a:lnSpc>
                <a:spcPct val="115000"/>
              </a:lnSpc>
              <a:spcBef>
                <a:spcPts val="0"/>
              </a:spcBef>
              <a:spcAft>
                <a:spcPts val="0"/>
              </a:spcAft>
              <a:buClr>
                <a:srgbClr val="595959"/>
              </a:buClr>
              <a:buSzPts val="2000"/>
              <a:buFont typeface="Hind"/>
              <a:buChar char="●"/>
            </a:pPr>
            <a:r>
              <a:rPr b="0" i="0" lang="en" sz="1800" u="none" cap="none" strike="noStrike">
                <a:solidFill>
                  <a:srgbClr val="595959"/>
                </a:solidFill>
                <a:latin typeface="Helvetica Neue"/>
                <a:ea typeface="Helvetica Neue"/>
                <a:cs typeface="Helvetica Neue"/>
                <a:sym typeface="Helvetica Neue"/>
              </a:rPr>
              <a:t>Option: Remove NaN values by removing specific samples or features</a:t>
            </a:r>
            <a:endParaRPr b="0" i="0" sz="1800" u="none" cap="none" strike="noStrike">
              <a:solidFill>
                <a:srgbClr val="595959"/>
              </a:solidFill>
              <a:latin typeface="Helvetica Neue"/>
              <a:ea typeface="Helvetica Neue"/>
              <a:cs typeface="Helvetica Neue"/>
              <a:sym typeface="Helvetica Neue"/>
            </a:endParaRPr>
          </a:p>
          <a:p>
            <a:pPr indent="-342900" lvl="0" marL="457200" marR="0" rtl="0" algn="l">
              <a:lnSpc>
                <a:spcPct val="115000"/>
              </a:lnSpc>
              <a:spcBef>
                <a:spcPts val="0"/>
              </a:spcBef>
              <a:spcAft>
                <a:spcPts val="0"/>
              </a:spcAft>
              <a:buClr>
                <a:srgbClr val="595959"/>
              </a:buClr>
              <a:buSzPts val="1800"/>
              <a:buFont typeface="Hind"/>
              <a:buChar char="●"/>
            </a:pPr>
            <a:r>
              <a:rPr b="1" i="0" lang="en" sz="1800" u="none" cap="none" strike="noStrike">
                <a:solidFill>
                  <a:srgbClr val="595959"/>
                </a:solidFill>
                <a:latin typeface="Helvetica Neue"/>
                <a:ea typeface="Helvetica Neue"/>
                <a:cs typeface="Helvetica Neue"/>
                <a:sym typeface="Helvetica Neue"/>
              </a:rPr>
              <a:t>Beware</a:t>
            </a:r>
            <a:r>
              <a:rPr b="0" i="0" lang="en" sz="1800" u="none" cap="none" strike="noStrike">
                <a:solidFill>
                  <a:srgbClr val="595959"/>
                </a:solidFill>
                <a:latin typeface="Helvetica Neue"/>
                <a:ea typeface="Helvetica Neue"/>
                <a:cs typeface="Helvetica Neue"/>
                <a:sym typeface="Helvetica Neue"/>
              </a:rPr>
              <a:t> not to remove too many samples or features! </a:t>
            </a:r>
            <a:endParaRPr b="0" i="0" sz="1800" u="none" cap="none" strike="noStrike">
              <a:solidFill>
                <a:srgbClr val="595959"/>
              </a:solidFill>
              <a:latin typeface="Helvetica Neue"/>
              <a:ea typeface="Helvetica Neue"/>
              <a:cs typeface="Helvetica Neue"/>
              <a:sym typeface="Helvetica Neue"/>
            </a:endParaRPr>
          </a:p>
          <a:p>
            <a:pPr indent="-330200" lvl="1" marL="914400" marR="0" rtl="0" algn="l">
              <a:lnSpc>
                <a:spcPct val="115000"/>
              </a:lnSpc>
              <a:spcBef>
                <a:spcPts val="0"/>
              </a:spcBef>
              <a:spcAft>
                <a:spcPts val="0"/>
              </a:spcAft>
              <a:buClr>
                <a:srgbClr val="595959"/>
              </a:buClr>
              <a:buSzPts val="1600"/>
              <a:buFont typeface="Hind"/>
              <a:buChar char="○"/>
            </a:pPr>
            <a:r>
              <a:rPr b="0" i="0" lang="en" sz="1800" u="none" cap="none" strike="noStrike">
                <a:solidFill>
                  <a:srgbClr val="595959"/>
                </a:solidFill>
                <a:latin typeface="Helvetica Neue"/>
                <a:ea typeface="Helvetica Neue"/>
                <a:cs typeface="Helvetica Neue"/>
                <a:sym typeface="Helvetica Neue"/>
              </a:rPr>
              <a:t>Information about the dataset is lost each time you do this</a:t>
            </a:r>
            <a:endParaRPr b="0" i="0" sz="1800" u="none" cap="none" strike="noStrike">
              <a:solidFill>
                <a:srgbClr val="595959"/>
              </a:solidFill>
              <a:latin typeface="Helvetica Neue"/>
              <a:ea typeface="Helvetica Neue"/>
              <a:cs typeface="Helvetica Neue"/>
              <a:sym typeface="Helvetica Neue"/>
            </a:endParaRPr>
          </a:p>
          <a:p>
            <a:pPr indent="0" lvl="0" marL="45720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595959"/>
              </a:solidFill>
              <a:latin typeface="Helvetica Neue"/>
              <a:ea typeface="Helvetica Neue"/>
              <a:cs typeface="Helvetica Neue"/>
              <a:sym typeface="Helvetica Neue"/>
            </a:endParaRPr>
          </a:p>
        </p:txBody>
      </p:sp>
      <p:sp>
        <p:nvSpPr>
          <p:cNvPr id="284" name="Google Shape;284;g60c49d94d0_0_37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1: Leaving out samples with missing values</a:t>
            </a:r>
            <a:endParaRPr i="0" sz="2400" u="none" cap="none" strike="noStrike">
              <a:solidFill>
                <a:srgbClr val="1C4587"/>
              </a:solidFill>
              <a:latin typeface="Hind"/>
              <a:ea typeface="Hind"/>
              <a:cs typeface="Hind"/>
              <a:sym typeface="Hind"/>
            </a:endParaRPr>
          </a:p>
        </p:txBody>
      </p:sp>
      <p:sp>
        <p:nvSpPr>
          <p:cNvPr id="285" name="Google Shape;285;g60c49d94d0_0_372"/>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6" name="Google Shape;286;g60c49d94d0_0_372"/>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7" name="Google Shape;287;g60c49d94d0_0_372"/>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8" name="Google Shape;288;g60c49d94d0_0_372"/>
          <p:cNvSpPr txBox="1"/>
          <p:nvPr/>
        </p:nvSpPr>
        <p:spPr>
          <a:xfrm>
            <a:off x="2286000" y="3299044"/>
            <a:ext cx="4572000" cy="413831"/>
          </a:xfrm>
          <a:prstGeom prst="rect">
            <a:avLst/>
          </a:prstGeom>
          <a:noFill/>
          <a:ln>
            <a:noFill/>
          </a:ln>
        </p:spPr>
        <p:txBody>
          <a:bodyPr anchorCtr="0" anchor="t" bIns="45700" lIns="91425" spcFirstLastPara="1" rIns="91425" wrap="square" tIns="45700">
            <a:spAutoFit/>
          </a:bodyPr>
          <a:lstStyle/>
          <a:p>
            <a:pPr indent="0" lvl="0" marL="101600" marR="0" rtl="0" algn="l">
              <a:lnSpc>
                <a:spcPct val="115000"/>
              </a:lnSpc>
              <a:spcBef>
                <a:spcPts val="0"/>
              </a:spcBef>
              <a:spcAft>
                <a:spcPts val="0"/>
              </a:spcAft>
              <a:buNone/>
            </a:pPr>
            <a:r>
              <a:rPr b="1" i="0" lang="en" sz="2000" u="none" cap="none" strike="noStrike">
                <a:solidFill>
                  <a:srgbClr val="595959"/>
                </a:solidFill>
                <a:latin typeface="Helvetica Neue"/>
                <a:ea typeface="Helvetica Neue"/>
                <a:cs typeface="Helvetica Neue"/>
                <a:sym typeface="Helvetica Neue"/>
              </a:rPr>
              <a:t>Question: How much is too much?</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1"/>
          <p:cNvSpPr txBox="1"/>
          <p:nvPr/>
        </p:nvSpPr>
        <p:spPr>
          <a:xfrm>
            <a:off x="311699" y="1152475"/>
            <a:ext cx="8092829" cy="3416400"/>
          </a:xfrm>
          <a:prstGeom prst="rect">
            <a:avLst/>
          </a:prstGeom>
          <a:noFill/>
          <a:ln>
            <a:noFill/>
          </a:ln>
        </p:spPr>
        <p:txBody>
          <a:bodyPr anchorCtr="0" anchor="t" bIns="91425" lIns="91425" spcFirstLastPara="1" rIns="91425" wrap="square" tIns="91425">
            <a:noAutofit/>
          </a:bodyPr>
          <a:lstStyle/>
          <a:p>
            <a:pPr indent="0" lvl="0" marL="101600" marR="0" rtl="0" algn="l">
              <a:lnSpc>
                <a:spcPct val="115000"/>
              </a:lnSpc>
              <a:spcBef>
                <a:spcPts val="0"/>
              </a:spcBef>
              <a:spcAft>
                <a:spcPts val="0"/>
              </a:spcAft>
              <a:buClr>
                <a:srgbClr val="000000"/>
              </a:buClr>
              <a:buSzPts val="1800"/>
              <a:buFont typeface="Arial"/>
              <a:buNone/>
            </a:pPr>
            <a:r>
              <a:rPr b="0" i="0" lang="en" sz="1800" u="none" cap="none" strike="noStrike">
                <a:solidFill>
                  <a:srgbClr val="595959"/>
                </a:solidFill>
                <a:latin typeface="Helvetica Neue"/>
                <a:ea typeface="Helvetica Neue"/>
                <a:cs typeface="Helvetica Neue"/>
                <a:sym typeface="Helvetica Neue"/>
              </a:rPr>
              <a:t>3 main techniques to impute data:</a:t>
            </a:r>
            <a:endParaRPr b="0" i="0" sz="1400" u="none" cap="none" strike="noStrike">
              <a:solidFill>
                <a:srgbClr val="000000"/>
              </a:solidFill>
              <a:latin typeface="Arial"/>
              <a:ea typeface="Arial"/>
              <a:cs typeface="Arial"/>
              <a:sym typeface="Arial"/>
            </a:endParaRPr>
          </a:p>
          <a:p>
            <a:pPr indent="0" lvl="0" marL="10160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595959"/>
              </a:solidFill>
              <a:latin typeface="Helvetica Neue"/>
              <a:ea typeface="Helvetica Neue"/>
              <a:cs typeface="Helvetica Neue"/>
              <a:sym typeface="Helvetica Neue"/>
            </a:endParaRPr>
          </a:p>
          <a:p>
            <a:pPr indent="-355600" lvl="0" marL="457200" marR="0" rtl="0" algn="l">
              <a:lnSpc>
                <a:spcPct val="115000"/>
              </a:lnSpc>
              <a:spcBef>
                <a:spcPts val="0"/>
              </a:spcBef>
              <a:spcAft>
                <a:spcPts val="0"/>
              </a:spcAft>
              <a:buClr>
                <a:srgbClr val="595959"/>
              </a:buClr>
              <a:buSzPts val="2000"/>
              <a:buFont typeface="Arial"/>
              <a:buAutoNum type="arabicPeriod"/>
            </a:pPr>
            <a:r>
              <a:rPr b="0" i="0" lang="en" sz="1800" u="none" cap="none" strike="noStrike">
                <a:solidFill>
                  <a:srgbClr val="595959"/>
                </a:solidFill>
                <a:latin typeface="Helvetica Neue"/>
                <a:ea typeface="Helvetica Neue"/>
                <a:cs typeface="Helvetica Neue"/>
                <a:sym typeface="Helvetica Neue"/>
              </a:rPr>
              <a:t>Randomly replacing NaNs</a:t>
            </a:r>
            <a:endParaRPr b="0" i="0" sz="1800" u="none" cap="none" strike="noStrike">
              <a:solidFill>
                <a:srgbClr val="595959"/>
              </a:solidFill>
              <a:latin typeface="Helvetica Neue"/>
              <a:ea typeface="Helvetica Neue"/>
              <a:cs typeface="Helvetica Neue"/>
              <a:sym typeface="Helvetica Neue"/>
            </a:endParaRPr>
          </a:p>
          <a:p>
            <a:pPr indent="-355600" lvl="0" marL="457200" marR="0" rtl="0" algn="l">
              <a:lnSpc>
                <a:spcPct val="115000"/>
              </a:lnSpc>
              <a:spcBef>
                <a:spcPts val="0"/>
              </a:spcBef>
              <a:spcAft>
                <a:spcPts val="0"/>
              </a:spcAft>
              <a:buClr>
                <a:srgbClr val="595959"/>
              </a:buClr>
              <a:buSzPts val="2000"/>
              <a:buFont typeface="Arial"/>
              <a:buAutoNum type="arabicPeriod"/>
            </a:pPr>
            <a:r>
              <a:rPr b="0" i="0" lang="en" sz="1800" u="none" cap="none" strike="noStrike">
                <a:solidFill>
                  <a:srgbClr val="595959"/>
                </a:solidFill>
                <a:latin typeface="Helvetica Neue"/>
                <a:ea typeface="Helvetica Neue"/>
                <a:cs typeface="Helvetica Neue"/>
                <a:sym typeface="Helvetica Neue"/>
              </a:rPr>
              <a:t>Using summary statistics</a:t>
            </a:r>
            <a:endParaRPr b="0" i="0" sz="1400" u="none" cap="none" strike="noStrike">
              <a:solidFill>
                <a:srgbClr val="000000"/>
              </a:solidFill>
              <a:latin typeface="Arial"/>
              <a:ea typeface="Arial"/>
              <a:cs typeface="Arial"/>
              <a:sym typeface="Arial"/>
            </a:endParaRPr>
          </a:p>
          <a:p>
            <a:pPr indent="-355600" lvl="0" marL="457200" marR="0" rtl="0" algn="l">
              <a:lnSpc>
                <a:spcPct val="115000"/>
              </a:lnSpc>
              <a:spcBef>
                <a:spcPts val="0"/>
              </a:spcBef>
              <a:spcAft>
                <a:spcPts val="0"/>
              </a:spcAft>
              <a:buClr>
                <a:srgbClr val="595959"/>
              </a:buClr>
              <a:buSzPts val="2000"/>
              <a:buFont typeface="Arial"/>
              <a:buAutoNum type="arabicPeriod"/>
            </a:pPr>
            <a:r>
              <a:rPr b="0" i="0" lang="en" sz="1800" u="none" cap="none" strike="noStrike">
                <a:solidFill>
                  <a:srgbClr val="595959"/>
                </a:solidFill>
                <a:latin typeface="Helvetica Neue"/>
                <a:ea typeface="Helvetica Neue"/>
                <a:cs typeface="Helvetica Neue"/>
                <a:sym typeface="Helvetica Neue"/>
              </a:rPr>
              <a:t>Using regression, clustering, and other advanced techniques</a:t>
            </a:r>
            <a:endParaRPr b="0" i="0" sz="1800" u="none" cap="none" strike="noStrike">
              <a:solidFill>
                <a:srgbClr val="595959"/>
              </a:solidFill>
              <a:latin typeface="Helvetica Neue"/>
              <a:ea typeface="Helvetica Neue"/>
              <a:cs typeface="Helvetica Neue"/>
              <a:sym typeface="Helvetica Neue"/>
            </a:endParaRPr>
          </a:p>
        </p:txBody>
      </p:sp>
      <p:sp>
        <p:nvSpPr>
          <p:cNvPr id="294" name="Google Shape;294;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2: Data Imputation</a:t>
            </a:r>
            <a:endParaRPr i="0" sz="2400" u="none" cap="none" strike="noStrike">
              <a:solidFill>
                <a:srgbClr val="1C4587"/>
              </a:solidFill>
              <a:latin typeface="Hind"/>
              <a:ea typeface="Hind"/>
              <a:cs typeface="Hind"/>
              <a:sym typeface="Hind"/>
            </a:endParaRPr>
          </a:p>
        </p:txBody>
      </p:sp>
      <p:sp>
        <p:nvSpPr>
          <p:cNvPr id="295" name="Google Shape;295;p21"/>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6" name="Google Shape;296;p21"/>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7" name="Google Shape;297;p21"/>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2.1: Randomly replacing NaNs</a:t>
            </a:r>
            <a:endParaRPr i="0" sz="2400" u="none" cap="none" strike="noStrike">
              <a:solidFill>
                <a:srgbClr val="1C4587"/>
              </a:solidFill>
              <a:latin typeface="Hind"/>
              <a:ea typeface="Hind"/>
              <a:cs typeface="Hind"/>
              <a:sym typeface="Hind"/>
            </a:endParaRPr>
          </a:p>
        </p:txBody>
      </p:sp>
      <p:sp>
        <p:nvSpPr>
          <p:cNvPr id="303" name="Google Shape;303;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595959"/>
              </a:buClr>
              <a:buSzPts val="2000"/>
              <a:buFont typeface="Hind"/>
              <a:buChar char="●"/>
            </a:pPr>
            <a:r>
              <a:rPr b="1" lang="en" sz="1600">
                <a:solidFill>
                  <a:srgbClr val="595959"/>
                </a:solidFill>
                <a:latin typeface="Helvetica Neue"/>
                <a:ea typeface="Helvetica Neue"/>
                <a:cs typeface="Helvetica Neue"/>
                <a:sym typeface="Helvetica Neue"/>
              </a:rPr>
              <a:t>This is not good - don’t do it</a:t>
            </a:r>
            <a:endParaRPr b="1" sz="1600">
              <a:solidFill>
                <a:srgbClr val="595959"/>
              </a:solidFill>
              <a:latin typeface="Helvetica Neue"/>
              <a:ea typeface="Helvetica Neue"/>
              <a:cs typeface="Helvetica Neue"/>
              <a:sym typeface="Helvetica Neue"/>
            </a:endParaRPr>
          </a:p>
          <a:p>
            <a:pPr indent="-355600" lvl="0" marL="457200" rtl="0" algn="l">
              <a:lnSpc>
                <a:spcPct val="115000"/>
              </a:lnSpc>
              <a:spcBef>
                <a:spcPts val="0"/>
              </a:spcBef>
              <a:spcAft>
                <a:spcPts val="0"/>
              </a:spcAft>
              <a:buClr>
                <a:srgbClr val="595959"/>
              </a:buClr>
              <a:buSzPts val="2000"/>
              <a:buFont typeface="Hind"/>
              <a:buChar char="●"/>
            </a:pPr>
            <a:r>
              <a:rPr lang="en" sz="1600">
                <a:solidFill>
                  <a:srgbClr val="595959"/>
                </a:solidFill>
                <a:latin typeface="Helvetica Neue"/>
                <a:ea typeface="Helvetica Neue"/>
                <a:cs typeface="Helvetica Neue"/>
                <a:sym typeface="Helvetica Neue"/>
              </a:rPr>
              <a:t>Replacing NaNs with random values adds unwanted and unstructured noise</a:t>
            </a:r>
            <a:endParaRPr sz="1600">
              <a:solidFill>
                <a:srgbClr val="595959"/>
              </a:solidFill>
              <a:latin typeface="Helvetica Neue"/>
              <a:ea typeface="Helvetica Neue"/>
              <a:cs typeface="Helvetica Neue"/>
              <a:sym typeface="Helvetica Neue"/>
            </a:endParaRPr>
          </a:p>
        </p:txBody>
      </p:sp>
      <p:pic>
        <p:nvPicPr>
          <p:cNvPr id="304" name="Google Shape;304;p22"/>
          <p:cNvPicPr preferRelativeResize="0"/>
          <p:nvPr/>
        </p:nvPicPr>
        <p:blipFill rotWithShape="1">
          <a:blip r:embed="rId3">
            <a:alphaModFix/>
          </a:blip>
          <a:srcRect b="0" l="0" r="0" t="0"/>
          <a:stretch/>
        </p:blipFill>
        <p:spPr>
          <a:xfrm>
            <a:off x="1552574" y="2313040"/>
            <a:ext cx="6038851" cy="1982175"/>
          </a:xfrm>
          <a:prstGeom prst="rect">
            <a:avLst/>
          </a:prstGeom>
          <a:noFill/>
          <a:ln>
            <a:noFill/>
          </a:ln>
        </p:spPr>
      </p:pic>
      <p:sp>
        <p:nvSpPr>
          <p:cNvPr id="305" name="Google Shape;305;p22"/>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6" name="Google Shape;306;p22"/>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7" name="Google Shape;307;p22"/>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7"/>
          <p:cNvSpPr txBox="1"/>
          <p:nvPr>
            <p:ph idx="1" type="body"/>
          </p:nvPr>
        </p:nvSpPr>
        <p:spPr>
          <a:xfrm>
            <a:off x="311700" y="1069451"/>
            <a:ext cx="4880060" cy="2532018"/>
          </a:xfrm>
          <a:prstGeom prst="rect">
            <a:avLst/>
          </a:prstGeom>
          <a:noFill/>
          <a:ln>
            <a:noFill/>
          </a:ln>
        </p:spPr>
        <p:txBody>
          <a:bodyPr anchorCtr="0" anchor="t" bIns="91425" lIns="91425" spcFirstLastPara="1" rIns="91425" wrap="square" tIns="91425">
            <a:noAutofit/>
          </a:bodyPr>
          <a:lstStyle/>
          <a:p>
            <a:pPr indent="0" lvl="0" marL="114300" rtl="0" algn="l">
              <a:lnSpc>
                <a:spcPct val="115000"/>
              </a:lnSpc>
              <a:spcBef>
                <a:spcPts val="0"/>
              </a:spcBef>
              <a:spcAft>
                <a:spcPts val="0"/>
              </a:spcAft>
              <a:buSzPts val="1800"/>
              <a:buNone/>
            </a:pPr>
            <a:r>
              <a:rPr b="1" lang="en" sz="2000">
                <a:solidFill>
                  <a:srgbClr val="FF0000"/>
                </a:solidFill>
                <a:latin typeface="Hind"/>
                <a:ea typeface="Hind"/>
                <a:cs typeface="Hind"/>
                <a:sym typeface="Hind"/>
              </a:rPr>
              <a:t>non-categorical</a:t>
            </a:r>
            <a:r>
              <a:rPr b="1" lang="en" sz="2000">
                <a:solidFill>
                  <a:srgbClr val="1C4587"/>
                </a:solidFill>
                <a:latin typeface="Hind"/>
                <a:ea typeface="Hind"/>
                <a:cs typeface="Hind"/>
                <a:sym typeface="Hind"/>
              </a:rPr>
              <a:t> data</a:t>
            </a:r>
            <a:endParaRPr sz="1600"/>
          </a:p>
          <a:p>
            <a:pPr indent="-342900" lvl="0" marL="457200" rtl="0" algn="l">
              <a:lnSpc>
                <a:spcPct val="115000"/>
              </a:lnSpc>
              <a:spcBef>
                <a:spcPts val="0"/>
              </a:spcBef>
              <a:spcAft>
                <a:spcPts val="0"/>
              </a:spcAft>
              <a:buSzPts val="1800"/>
              <a:buChar char="●"/>
            </a:pPr>
            <a:r>
              <a:rPr lang="en"/>
              <a:t>Works well with small datasets</a:t>
            </a:r>
            <a:endParaRPr/>
          </a:p>
          <a:p>
            <a:pPr indent="-342900" lvl="0" marL="457200" rtl="0" algn="l">
              <a:lnSpc>
                <a:spcPct val="115000"/>
              </a:lnSpc>
              <a:spcBef>
                <a:spcPts val="0"/>
              </a:spcBef>
              <a:spcAft>
                <a:spcPts val="0"/>
              </a:spcAft>
              <a:buSzPts val="1800"/>
              <a:buChar char="●"/>
            </a:pPr>
            <a:r>
              <a:rPr lang="en"/>
              <a:t>Fast and simple</a:t>
            </a:r>
            <a:endParaRPr/>
          </a:p>
          <a:p>
            <a:pPr indent="-342900" lvl="0" marL="457200" rtl="0" algn="l">
              <a:lnSpc>
                <a:spcPct val="115000"/>
              </a:lnSpc>
              <a:spcBef>
                <a:spcPts val="0"/>
              </a:spcBef>
              <a:spcAft>
                <a:spcPts val="0"/>
              </a:spcAft>
              <a:buSzPts val="1800"/>
              <a:buChar char="●"/>
            </a:pPr>
            <a:r>
              <a:rPr lang="en"/>
              <a:t>Does not account for correlations &amp; uncertainties</a:t>
            </a:r>
            <a:endParaRPr/>
          </a:p>
          <a:p>
            <a:pPr indent="-342900" lvl="0" marL="457200" rtl="0" algn="l">
              <a:lnSpc>
                <a:spcPct val="115000"/>
              </a:lnSpc>
              <a:spcBef>
                <a:spcPts val="0"/>
              </a:spcBef>
              <a:spcAft>
                <a:spcPts val="0"/>
              </a:spcAft>
              <a:buSzPts val="1800"/>
              <a:buChar char="●"/>
            </a:pPr>
            <a:r>
              <a:rPr lang="en"/>
              <a:t>Usually does </a:t>
            </a:r>
            <a:r>
              <a:rPr b="1" lang="en"/>
              <a:t>not</a:t>
            </a:r>
            <a:r>
              <a:rPr lang="en"/>
              <a:t> work on categorical features</a:t>
            </a:r>
            <a:endParaRPr/>
          </a:p>
        </p:txBody>
      </p:sp>
      <p:sp>
        <p:nvSpPr>
          <p:cNvPr id="313" name="Google Shape;313;p27"/>
          <p:cNvSpPr txBox="1"/>
          <p:nvPr/>
        </p:nvSpPr>
        <p:spPr>
          <a:xfrm>
            <a:off x="1378220" y="3691194"/>
            <a:ext cx="6153600" cy="572700"/>
          </a:xfrm>
          <a:prstGeom prst="rect">
            <a:avLst/>
          </a:prstGeom>
          <a:solidFill>
            <a:srgbClr val="434343"/>
          </a:solidFill>
          <a:ln cap="flat" cmpd="sng" w="38100">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1700"/>
              <a:buFont typeface="Arial"/>
              <a:buNone/>
            </a:pPr>
            <a:r>
              <a:rPr b="0" i="0" lang="en" sz="1700" u="none" cap="none" strike="noStrike">
                <a:solidFill>
                  <a:srgbClr val="EFEFEF"/>
                </a:solidFill>
                <a:latin typeface="Inconsolata"/>
                <a:ea typeface="Inconsolata"/>
                <a:cs typeface="Inconsolata"/>
                <a:sym typeface="Inconsolata"/>
              </a:rPr>
              <a:t>&gt;&gt; an_array.mean(axis=</a:t>
            </a:r>
            <a:r>
              <a:rPr b="0" i="0" lang="en" sz="1700" u="none" cap="none" strike="noStrike">
                <a:solidFill>
                  <a:srgbClr val="00FF00"/>
                </a:solidFill>
                <a:latin typeface="Inconsolata"/>
                <a:ea typeface="Inconsolata"/>
                <a:cs typeface="Inconsolata"/>
                <a:sym typeface="Inconsolata"/>
              </a:rPr>
              <a:t>1</a:t>
            </a:r>
            <a:r>
              <a:rPr b="0" i="0" lang="en" sz="1700" u="none" cap="none" strike="noStrike">
                <a:solidFill>
                  <a:srgbClr val="EFEFEF"/>
                </a:solidFill>
                <a:latin typeface="Inconsolata"/>
                <a:ea typeface="Inconsolata"/>
                <a:cs typeface="Inconsolata"/>
                <a:sym typeface="Inconsolata"/>
              </a:rPr>
              <a:t>) </a:t>
            </a:r>
            <a:r>
              <a:rPr b="0" i="1" lang="en" sz="1700" u="none" cap="none" strike="noStrike">
                <a:solidFill>
                  <a:srgbClr val="93C47D"/>
                </a:solidFill>
                <a:latin typeface="Inconsolata"/>
                <a:ea typeface="Inconsolata"/>
                <a:cs typeface="Inconsolata"/>
                <a:sym typeface="Inconsolata"/>
              </a:rPr>
              <a:t># computes means for each row</a:t>
            </a:r>
            <a:endParaRPr b="0" i="1" sz="1700" u="none" cap="none" strike="noStrike">
              <a:solidFill>
                <a:srgbClr val="93C47D"/>
              </a:solidFill>
              <a:latin typeface="Inconsolata"/>
              <a:ea typeface="Inconsolata"/>
              <a:cs typeface="Inconsolata"/>
              <a:sym typeface="Inconsolata"/>
            </a:endParaRPr>
          </a:p>
        </p:txBody>
      </p:sp>
      <p:sp>
        <p:nvSpPr>
          <p:cNvPr id="314" name="Google Shape;314;p27"/>
          <p:cNvSpPr txBox="1"/>
          <p:nvPr/>
        </p:nvSpPr>
        <p:spPr>
          <a:xfrm>
            <a:off x="1378220" y="4353619"/>
            <a:ext cx="6153600" cy="572700"/>
          </a:xfrm>
          <a:prstGeom prst="rect">
            <a:avLst/>
          </a:prstGeom>
          <a:solidFill>
            <a:srgbClr val="434343"/>
          </a:solidFill>
          <a:ln cap="flat" cmpd="sng" w="38100">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1700"/>
              <a:buFont typeface="Arial"/>
              <a:buNone/>
            </a:pPr>
            <a:r>
              <a:rPr b="0" i="0" lang="en" sz="1700" u="none" cap="none" strike="noStrike">
                <a:solidFill>
                  <a:srgbClr val="EFEFEF"/>
                </a:solidFill>
                <a:latin typeface="Inconsolata"/>
                <a:ea typeface="Inconsolata"/>
                <a:cs typeface="Inconsolata"/>
                <a:sym typeface="Inconsolata"/>
              </a:rPr>
              <a:t>&gt;&gt; an_array.median() </a:t>
            </a:r>
            <a:r>
              <a:rPr b="0" i="1" lang="en" sz="1700" u="none" cap="none" strike="noStrike">
                <a:solidFill>
                  <a:srgbClr val="93C47D"/>
                </a:solidFill>
                <a:latin typeface="Inconsolata"/>
                <a:ea typeface="Inconsolata"/>
                <a:cs typeface="Inconsolata"/>
                <a:sym typeface="Inconsolata"/>
              </a:rPr>
              <a:t># default is axis=0</a:t>
            </a:r>
            <a:endParaRPr b="0" i="1" sz="1700" u="none" cap="none" strike="noStrike">
              <a:solidFill>
                <a:srgbClr val="93C47D"/>
              </a:solidFill>
              <a:latin typeface="Inconsolata"/>
              <a:ea typeface="Inconsolata"/>
              <a:cs typeface="Inconsolata"/>
              <a:sym typeface="Inconsolata"/>
            </a:endParaRPr>
          </a:p>
        </p:txBody>
      </p:sp>
      <p:sp>
        <p:nvSpPr>
          <p:cNvPr id="315" name="Google Shape;315;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2.2: Using summary statistics</a:t>
            </a:r>
            <a:endParaRPr i="0" sz="2400" u="none" cap="none" strike="noStrike">
              <a:solidFill>
                <a:srgbClr val="1C4587"/>
              </a:solidFill>
              <a:latin typeface="Hind"/>
              <a:ea typeface="Hind"/>
              <a:cs typeface="Hind"/>
              <a:sym typeface="Hind"/>
            </a:endParaRPr>
          </a:p>
        </p:txBody>
      </p:sp>
      <p:sp>
        <p:nvSpPr>
          <p:cNvPr id="316" name="Google Shape;316;p27"/>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7" name="Google Shape;317;p27"/>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8" name="Google Shape;318;p27"/>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9" name="Google Shape;319;p27"/>
          <p:cNvSpPr txBox="1"/>
          <p:nvPr/>
        </p:nvSpPr>
        <p:spPr>
          <a:xfrm>
            <a:off x="5026766" y="1069450"/>
            <a:ext cx="3964834" cy="2240965"/>
          </a:xfrm>
          <a:prstGeom prst="rect">
            <a:avLst/>
          </a:prstGeom>
          <a:noFill/>
          <a:ln>
            <a:noFill/>
          </a:ln>
        </p:spPr>
        <p:txBody>
          <a:bodyPr anchorCtr="0" anchor="t" bIns="91425" lIns="91425" spcFirstLastPara="1" rIns="91425" wrap="square" tIns="91425">
            <a:noAutofit/>
          </a:bodyPr>
          <a:lstStyle/>
          <a:p>
            <a:pPr indent="0" lvl="0" marL="114300" marR="0" rtl="0" algn="l">
              <a:lnSpc>
                <a:spcPct val="115000"/>
              </a:lnSpc>
              <a:spcBef>
                <a:spcPts val="0"/>
              </a:spcBef>
              <a:spcAft>
                <a:spcPts val="0"/>
              </a:spcAft>
              <a:buClr>
                <a:schemeClr val="dk2"/>
              </a:buClr>
              <a:buSzPts val="1800"/>
              <a:buFont typeface="Arial"/>
              <a:buNone/>
            </a:pPr>
            <a:r>
              <a:rPr b="1" i="0" lang="en" sz="2000" u="none" cap="none" strike="noStrike">
                <a:solidFill>
                  <a:srgbClr val="FF0000"/>
                </a:solidFill>
                <a:latin typeface="Hind"/>
                <a:ea typeface="Hind"/>
                <a:cs typeface="Hind"/>
                <a:sym typeface="Hind"/>
              </a:rPr>
              <a:t>categorical</a:t>
            </a:r>
            <a:r>
              <a:rPr b="0" i="0" lang="en" sz="2400" u="none" cap="none" strike="noStrike">
                <a:solidFill>
                  <a:srgbClr val="1C4587"/>
                </a:solidFill>
                <a:latin typeface="Hind"/>
                <a:ea typeface="Hind"/>
                <a:cs typeface="Hind"/>
                <a:sym typeface="Hind"/>
              </a:rPr>
              <a:t> </a:t>
            </a:r>
            <a:r>
              <a:rPr b="1" i="0" lang="en" sz="2000" u="none" cap="none" strike="noStrike">
                <a:solidFill>
                  <a:srgbClr val="1C4587"/>
                </a:solidFill>
                <a:latin typeface="Hind"/>
                <a:ea typeface="Hind"/>
                <a:cs typeface="Hind"/>
                <a:sym typeface="Hind"/>
              </a:rPr>
              <a:t>data</a:t>
            </a:r>
            <a:endParaRPr b="1" i="0" sz="2000" u="none" cap="none" strike="noStrike">
              <a:solidFill>
                <a:srgbClr val="1C4587"/>
              </a:solidFill>
              <a:latin typeface="Hind"/>
              <a:ea typeface="Hind"/>
              <a:cs typeface="Hind"/>
              <a:sym typeface="Hind"/>
            </a:endParaRPr>
          </a:p>
          <a:p>
            <a:pPr indent="-342900" lvl="0" marL="457200" marR="0" rtl="0" algn="l">
              <a:lnSpc>
                <a:spcPct val="115000"/>
              </a:lnSpc>
              <a:spcBef>
                <a:spcPts val="0"/>
              </a:spcBef>
              <a:spcAft>
                <a:spcPts val="0"/>
              </a:spcAft>
              <a:buClr>
                <a:schemeClr val="dk2"/>
              </a:buClr>
              <a:buSzPts val="1800"/>
              <a:buFont typeface="Arial"/>
              <a:buChar char="●"/>
            </a:pPr>
            <a:r>
              <a:rPr b="0" i="0" lang="en" sz="1800" u="none" cap="none" strike="noStrike">
                <a:solidFill>
                  <a:schemeClr val="dk2"/>
                </a:solidFill>
                <a:latin typeface="Arial"/>
                <a:ea typeface="Arial"/>
                <a:cs typeface="Arial"/>
                <a:sym typeface="Arial"/>
              </a:rPr>
              <a:t>Using mode works with categorical data (only theoretical)</a:t>
            </a:r>
            <a:endParaRPr/>
          </a:p>
          <a:p>
            <a:pPr indent="-342900" lvl="0" marL="457200" marR="0" rtl="0" algn="l">
              <a:lnSpc>
                <a:spcPct val="115000"/>
              </a:lnSpc>
              <a:spcBef>
                <a:spcPts val="0"/>
              </a:spcBef>
              <a:spcAft>
                <a:spcPts val="0"/>
              </a:spcAft>
              <a:buClr>
                <a:schemeClr val="dk2"/>
              </a:buClr>
              <a:buSzPts val="1800"/>
              <a:buFont typeface="Arial"/>
              <a:buChar char="●"/>
            </a:pPr>
            <a:r>
              <a:rPr b="0" i="0" lang="en" sz="1800" u="none" cap="none" strike="noStrike">
                <a:solidFill>
                  <a:schemeClr val="dk2"/>
                </a:solidFill>
                <a:latin typeface="Arial"/>
                <a:ea typeface="Arial"/>
                <a:cs typeface="Arial"/>
                <a:sym typeface="Arial"/>
              </a:rPr>
              <a:t>But it introduces </a:t>
            </a:r>
            <a:r>
              <a:rPr b="1" i="0" lang="en" sz="1800" u="none" cap="none" strike="noStrike">
                <a:solidFill>
                  <a:schemeClr val="dk2"/>
                </a:solidFill>
                <a:latin typeface="Arial"/>
                <a:ea typeface="Arial"/>
                <a:cs typeface="Arial"/>
                <a:sym typeface="Arial"/>
              </a:rPr>
              <a:t>bias</a:t>
            </a:r>
            <a:r>
              <a:rPr b="0" i="0" lang="en" sz="1800" u="none" cap="none" strike="noStrike">
                <a:solidFill>
                  <a:schemeClr val="dk2"/>
                </a:solidFill>
                <a:latin typeface="Arial"/>
                <a:ea typeface="Arial"/>
                <a:cs typeface="Arial"/>
                <a:sym typeface="Arial"/>
              </a:rPr>
              <a:t> in the dataset</a:t>
            </a:r>
            <a:endParaRPr/>
          </a:p>
        </p:txBody>
      </p:sp>
      <p:cxnSp>
        <p:nvCxnSpPr>
          <p:cNvPr id="320" name="Google Shape;320;p27"/>
          <p:cNvCxnSpPr/>
          <p:nvPr/>
        </p:nvCxnSpPr>
        <p:spPr>
          <a:xfrm>
            <a:off x="4840941" y="1226372"/>
            <a:ext cx="10758" cy="2183802"/>
          </a:xfrm>
          <a:prstGeom prst="straightConnector1">
            <a:avLst/>
          </a:prstGeom>
          <a:noFill/>
          <a:ln cap="flat" cmpd="sng" w="38100">
            <a:solidFill>
              <a:srgbClr val="002060"/>
            </a:solidFill>
            <a:prstDash val="solid"/>
            <a:round/>
            <a:headEnd len="sm" w="sm" type="none"/>
            <a:tailEnd len="sm" w="sm" type="none"/>
          </a:ln>
        </p:spPr>
      </p:cxnSp>
      <p:cxnSp>
        <p:nvCxnSpPr>
          <p:cNvPr id="321" name="Google Shape;321;p27"/>
          <p:cNvCxnSpPr/>
          <p:nvPr/>
        </p:nvCxnSpPr>
        <p:spPr>
          <a:xfrm rot="10800000">
            <a:off x="4840941" y="3399416"/>
            <a:ext cx="3737464" cy="0"/>
          </a:xfrm>
          <a:prstGeom prst="straightConnector1">
            <a:avLst/>
          </a:prstGeom>
          <a:noFill/>
          <a:ln cap="flat" cmpd="sng" w="38100">
            <a:solidFill>
              <a:srgbClr val="002060"/>
            </a:solidFill>
            <a:prstDash val="solid"/>
            <a:round/>
            <a:headEnd len="sm" w="sm" type="none"/>
            <a:tailEnd len="sm" w="sm"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2.3: Using Regression / Clustering</a:t>
            </a:r>
            <a:endParaRPr i="0" sz="2400" u="none" cap="none" strike="noStrike">
              <a:solidFill>
                <a:srgbClr val="1C4587"/>
              </a:solidFill>
              <a:latin typeface="Hind"/>
              <a:ea typeface="Hind"/>
              <a:cs typeface="Hind"/>
              <a:sym typeface="Hind"/>
            </a:endParaRPr>
          </a:p>
        </p:txBody>
      </p:sp>
      <p:sp>
        <p:nvSpPr>
          <p:cNvPr id="327" name="Google Shape;327;p24"/>
          <p:cNvSpPr txBox="1"/>
          <p:nvPr/>
        </p:nvSpPr>
        <p:spPr>
          <a:xfrm>
            <a:off x="311700" y="1018523"/>
            <a:ext cx="7986900" cy="3416400"/>
          </a:xfrm>
          <a:prstGeom prst="rect">
            <a:avLst/>
          </a:prstGeom>
          <a:noFill/>
          <a:ln>
            <a:noFill/>
          </a:ln>
        </p:spPr>
        <p:txBody>
          <a:bodyPr anchorCtr="0" anchor="t" bIns="91425" lIns="91425" spcFirstLastPara="1" rIns="91425" wrap="square" tIns="91425">
            <a:noAutofit/>
          </a:bodyPr>
          <a:lstStyle/>
          <a:p>
            <a:pPr indent="-355600" lvl="0" marL="457200" marR="0" rtl="0" algn="l">
              <a:lnSpc>
                <a:spcPct val="120000"/>
              </a:lnSpc>
              <a:spcBef>
                <a:spcPts val="0"/>
              </a:spcBef>
              <a:spcAft>
                <a:spcPts val="0"/>
              </a:spcAft>
              <a:buClr>
                <a:srgbClr val="595959"/>
              </a:buClr>
              <a:buSzPts val="2000"/>
              <a:buFont typeface="Hind"/>
              <a:buChar char="●"/>
            </a:pPr>
            <a:r>
              <a:rPr b="0" i="0" lang="en" sz="1600" u="none" cap="none" strike="noStrike">
                <a:solidFill>
                  <a:srgbClr val="595959"/>
                </a:solidFill>
                <a:latin typeface="Helvetica Neue"/>
                <a:ea typeface="Helvetica Neue"/>
                <a:cs typeface="Helvetica Neue"/>
                <a:sym typeface="Helvetica Neue"/>
              </a:rPr>
              <a:t>Use other variables to predict the missing values</a:t>
            </a:r>
            <a:endParaRPr b="0" i="0" sz="1600" u="none" cap="none" strike="noStrike">
              <a:solidFill>
                <a:srgbClr val="595959"/>
              </a:solidFill>
              <a:latin typeface="Helvetica Neue"/>
              <a:ea typeface="Helvetica Neue"/>
              <a:cs typeface="Helvetica Neue"/>
              <a:sym typeface="Helvetica Neue"/>
            </a:endParaRPr>
          </a:p>
          <a:p>
            <a:pPr indent="-342900" lvl="1" marL="914400" marR="0" rtl="0" algn="l">
              <a:lnSpc>
                <a:spcPct val="120000"/>
              </a:lnSpc>
              <a:spcBef>
                <a:spcPts val="0"/>
              </a:spcBef>
              <a:spcAft>
                <a:spcPts val="0"/>
              </a:spcAft>
              <a:buClr>
                <a:srgbClr val="595959"/>
              </a:buClr>
              <a:buSzPts val="1800"/>
              <a:buFont typeface="Hind"/>
              <a:buChar char="○"/>
            </a:pPr>
            <a:r>
              <a:rPr b="0" i="0" lang="en" sz="1600" u="none" cap="none" strike="noStrike">
                <a:solidFill>
                  <a:srgbClr val="595959"/>
                </a:solidFill>
                <a:latin typeface="Helvetica Neue"/>
                <a:ea typeface="Helvetica Neue"/>
                <a:cs typeface="Helvetica Neue"/>
                <a:sym typeface="Helvetica Neue"/>
              </a:rPr>
              <a:t>Through regression, clustering, KNN…</a:t>
            </a:r>
            <a:endParaRPr b="0" i="0" sz="1600" u="none" cap="none" strike="noStrike">
              <a:solidFill>
                <a:srgbClr val="595959"/>
              </a:solidFill>
              <a:latin typeface="Helvetica Neue"/>
              <a:ea typeface="Helvetica Neue"/>
              <a:cs typeface="Helvetica Neue"/>
              <a:sym typeface="Helvetica Neue"/>
            </a:endParaRPr>
          </a:p>
          <a:p>
            <a:pPr indent="-355600" lvl="0" marL="457200" marR="0" rtl="0" algn="l">
              <a:lnSpc>
                <a:spcPct val="120000"/>
              </a:lnSpc>
              <a:spcBef>
                <a:spcPts val="0"/>
              </a:spcBef>
              <a:spcAft>
                <a:spcPts val="0"/>
              </a:spcAft>
              <a:buClr>
                <a:srgbClr val="595959"/>
              </a:buClr>
              <a:buSzPts val="2000"/>
              <a:buFont typeface="Hind"/>
              <a:buChar char="●"/>
            </a:pPr>
            <a:r>
              <a:rPr b="0" i="0" lang="en" sz="1600" u="none" cap="none" strike="noStrike">
                <a:solidFill>
                  <a:srgbClr val="595959"/>
                </a:solidFill>
                <a:latin typeface="Helvetica Neue"/>
                <a:ea typeface="Helvetica Neue"/>
                <a:cs typeface="Helvetica Neue"/>
                <a:sym typeface="Helvetica Neue"/>
              </a:rPr>
              <a:t>Doesn't include an error term, so it's not clear how confident the prediction is</a:t>
            </a:r>
            <a:endParaRPr b="0" i="0" sz="1600" u="none" cap="none" strike="noStrike">
              <a:solidFill>
                <a:srgbClr val="595959"/>
              </a:solidFill>
              <a:latin typeface="Helvetica Neue"/>
              <a:ea typeface="Helvetica Neue"/>
              <a:cs typeface="Helvetica Neue"/>
              <a:sym typeface="Helvetica Neue"/>
            </a:endParaRPr>
          </a:p>
        </p:txBody>
      </p:sp>
      <p:pic>
        <p:nvPicPr>
          <p:cNvPr id="328" name="Google Shape;328;p24"/>
          <p:cNvPicPr preferRelativeResize="0"/>
          <p:nvPr/>
        </p:nvPicPr>
        <p:blipFill rotWithShape="1">
          <a:blip r:embed="rId3">
            <a:alphaModFix/>
          </a:blip>
          <a:srcRect b="0" l="0" r="0" t="0"/>
          <a:stretch/>
        </p:blipFill>
        <p:spPr>
          <a:xfrm>
            <a:off x="4678145" y="2162180"/>
            <a:ext cx="3303525" cy="2477675"/>
          </a:xfrm>
          <a:prstGeom prst="rect">
            <a:avLst/>
          </a:prstGeom>
          <a:noFill/>
          <a:ln>
            <a:noFill/>
          </a:ln>
        </p:spPr>
      </p:pic>
      <p:pic>
        <p:nvPicPr>
          <p:cNvPr id="329" name="Google Shape;329;p24"/>
          <p:cNvPicPr preferRelativeResize="0"/>
          <p:nvPr/>
        </p:nvPicPr>
        <p:blipFill rotWithShape="1">
          <a:blip r:embed="rId4">
            <a:alphaModFix/>
          </a:blip>
          <a:srcRect b="0" l="0" r="0" t="0"/>
          <a:stretch/>
        </p:blipFill>
        <p:spPr>
          <a:xfrm>
            <a:off x="974225" y="2571750"/>
            <a:ext cx="2823510" cy="1948225"/>
          </a:xfrm>
          <a:prstGeom prst="rect">
            <a:avLst/>
          </a:prstGeom>
          <a:noFill/>
          <a:ln>
            <a:noFill/>
          </a:ln>
        </p:spPr>
      </p:pic>
      <p:sp>
        <p:nvSpPr>
          <p:cNvPr id="330" name="Google Shape;330;p24"/>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31" name="Google Shape;331;p24"/>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32" name="Google Shape;332;p24"/>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g60c49d94d0_0_633"/>
          <p:cNvSpPr/>
          <p:nvPr/>
        </p:nvSpPr>
        <p:spPr>
          <a:xfrm>
            <a:off x="912675" y="1577025"/>
            <a:ext cx="1694100" cy="1097100"/>
          </a:xfrm>
          <a:prstGeom prst="roundRect">
            <a:avLst>
              <a:gd fmla="val 16667" name="adj"/>
            </a:avLst>
          </a:prstGeom>
          <a:noFill/>
          <a:ln cap="flat" cmpd="sng" w="38100">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n" sz="1800" u="none" cap="none" strike="noStrike">
                <a:solidFill>
                  <a:schemeClr val="dk2"/>
                </a:solidFill>
                <a:latin typeface="Helvetica Neue"/>
                <a:ea typeface="Helvetica Neue"/>
                <a:cs typeface="Helvetica Neue"/>
                <a:sym typeface="Helvetica Neue"/>
              </a:rPr>
              <a:t>What?</a:t>
            </a:r>
            <a:endParaRPr b="1" i="0" sz="1800" u="none" cap="none" strike="noStrike">
              <a:solidFill>
                <a:schemeClr val="dk2"/>
              </a:solidFill>
              <a:latin typeface="Helvetica Neue"/>
              <a:ea typeface="Helvetica Neue"/>
              <a:cs typeface="Helvetica Neue"/>
              <a:sym typeface="Helvetica Neue"/>
            </a:endParaRPr>
          </a:p>
        </p:txBody>
      </p:sp>
      <p:sp>
        <p:nvSpPr>
          <p:cNvPr id="338" name="Google Shape;338;g60c49d94d0_0_633"/>
          <p:cNvSpPr/>
          <p:nvPr/>
        </p:nvSpPr>
        <p:spPr>
          <a:xfrm>
            <a:off x="912675" y="2819570"/>
            <a:ext cx="1694100" cy="1097100"/>
          </a:xfrm>
          <a:prstGeom prst="roundRect">
            <a:avLst>
              <a:gd fmla="val 16667" name="adj"/>
            </a:avLst>
          </a:prstGeom>
          <a:noFill/>
          <a:ln cap="flat" cmpd="sng" w="38100">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n" sz="1800" u="none" cap="none" strike="noStrike">
                <a:solidFill>
                  <a:schemeClr val="dk2"/>
                </a:solidFill>
                <a:latin typeface="Helvetica Neue"/>
                <a:ea typeface="Helvetica Neue"/>
                <a:cs typeface="Helvetica Neue"/>
                <a:sym typeface="Helvetica Neue"/>
              </a:rPr>
              <a:t>Why?</a:t>
            </a:r>
            <a:endParaRPr b="1" i="0" sz="1800" u="none" cap="none" strike="noStrike">
              <a:solidFill>
                <a:schemeClr val="dk2"/>
              </a:solidFill>
              <a:latin typeface="Helvetica Neue"/>
              <a:ea typeface="Helvetica Neue"/>
              <a:cs typeface="Helvetica Neue"/>
              <a:sym typeface="Helvetica Neue"/>
            </a:endParaRPr>
          </a:p>
        </p:txBody>
      </p:sp>
      <p:sp>
        <p:nvSpPr>
          <p:cNvPr id="339" name="Google Shape;339;g60c49d94d0_0_633"/>
          <p:cNvSpPr/>
          <p:nvPr/>
        </p:nvSpPr>
        <p:spPr>
          <a:xfrm>
            <a:off x="2729254" y="1577025"/>
            <a:ext cx="2603400" cy="1097100"/>
          </a:xfrm>
          <a:prstGeom prst="roundRect">
            <a:avLst>
              <a:gd fmla="val 16667" name="adj"/>
            </a:avLst>
          </a:prstGeom>
          <a:noFill/>
          <a:ln cap="flat" cmpd="sng" w="38100">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 sz="1200" u="none" cap="none" strike="noStrike">
                <a:solidFill>
                  <a:schemeClr val="dk2"/>
                </a:solidFill>
                <a:latin typeface="Helvetica Neue"/>
                <a:ea typeface="Helvetica Neue"/>
                <a:cs typeface="Helvetica Neue"/>
                <a:sym typeface="Helvetica Neue"/>
              </a:rPr>
              <a:t>Makes continuous data categorical by lumping ranges of data into discrete “levels” </a:t>
            </a:r>
            <a:endParaRPr b="0" i="0" sz="1200" u="none" cap="none" strike="noStrike">
              <a:solidFill>
                <a:schemeClr val="dk2"/>
              </a:solidFill>
              <a:latin typeface="Helvetica Neue"/>
              <a:ea typeface="Helvetica Neue"/>
              <a:cs typeface="Helvetica Neue"/>
              <a:sym typeface="Helvetica Neue"/>
            </a:endParaRPr>
          </a:p>
        </p:txBody>
      </p:sp>
      <p:sp>
        <p:nvSpPr>
          <p:cNvPr id="340" name="Google Shape;340;g60c49d94d0_0_633"/>
          <p:cNvSpPr/>
          <p:nvPr/>
        </p:nvSpPr>
        <p:spPr>
          <a:xfrm>
            <a:off x="2729254" y="2819570"/>
            <a:ext cx="2603400" cy="1097100"/>
          </a:xfrm>
          <a:prstGeom prst="roundRect">
            <a:avLst>
              <a:gd fmla="val 16667" name="adj"/>
            </a:avLst>
          </a:prstGeom>
          <a:noFill/>
          <a:ln cap="flat" cmpd="sng" w="38100">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1200" u="none" cap="none" strike="noStrike">
                <a:solidFill>
                  <a:schemeClr val="dk2"/>
                </a:solidFill>
                <a:latin typeface="Helvetica Neue"/>
                <a:ea typeface="Helvetica Neue"/>
                <a:cs typeface="Helvetica Neue"/>
                <a:sym typeface="Helvetica Neue"/>
              </a:rPr>
              <a:t>Applicable to problems like (third-degree) price discrimination</a:t>
            </a:r>
            <a:endParaRPr b="0" i="0" sz="1200" u="none" cap="none" strike="noStrike">
              <a:solidFill>
                <a:schemeClr val="dk2"/>
              </a:solidFill>
              <a:latin typeface="Helvetica Neue"/>
              <a:ea typeface="Helvetica Neue"/>
              <a:cs typeface="Helvetica Neue"/>
              <a:sym typeface="Helvetica Neue"/>
            </a:endParaRPr>
          </a:p>
        </p:txBody>
      </p:sp>
      <p:pic>
        <p:nvPicPr>
          <p:cNvPr id="341" name="Google Shape;341;g60c49d94d0_0_633"/>
          <p:cNvPicPr preferRelativeResize="0"/>
          <p:nvPr/>
        </p:nvPicPr>
        <p:blipFill rotWithShape="1">
          <a:blip r:embed="rId3">
            <a:alphaModFix/>
          </a:blip>
          <a:srcRect b="0" l="49779" r="0" t="0"/>
          <a:stretch/>
        </p:blipFill>
        <p:spPr>
          <a:xfrm>
            <a:off x="5867775" y="1033763"/>
            <a:ext cx="2358875" cy="1878813"/>
          </a:xfrm>
          <a:prstGeom prst="rect">
            <a:avLst/>
          </a:prstGeom>
          <a:noFill/>
          <a:ln>
            <a:noFill/>
          </a:ln>
        </p:spPr>
      </p:pic>
      <p:pic>
        <p:nvPicPr>
          <p:cNvPr id="342" name="Google Shape;342;g60c49d94d0_0_633"/>
          <p:cNvPicPr preferRelativeResize="0"/>
          <p:nvPr/>
        </p:nvPicPr>
        <p:blipFill rotWithShape="1">
          <a:blip r:embed="rId3">
            <a:alphaModFix/>
          </a:blip>
          <a:srcRect b="0" l="0" r="49779" t="0"/>
          <a:stretch/>
        </p:blipFill>
        <p:spPr>
          <a:xfrm>
            <a:off x="5715375" y="2912575"/>
            <a:ext cx="2358875" cy="1878829"/>
          </a:xfrm>
          <a:prstGeom prst="rect">
            <a:avLst/>
          </a:prstGeom>
          <a:noFill/>
          <a:ln>
            <a:noFill/>
          </a:ln>
        </p:spPr>
      </p:pic>
      <p:sp>
        <p:nvSpPr>
          <p:cNvPr id="343" name="Google Shape;343;g60c49d94d0_0_6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Technique 1: Binning</a:t>
            </a:r>
            <a:endParaRPr i="0" sz="2400" u="none" cap="none" strike="noStrike">
              <a:solidFill>
                <a:srgbClr val="1C4587"/>
              </a:solidFill>
              <a:latin typeface="Hind"/>
              <a:ea typeface="Hind"/>
              <a:cs typeface="Hind"/>
              <a:sym typeface="Hind"/>
            </a:endParaRPr>
          </a:p>
        </p:txBody>
      </p:sp>
      <p:sp>
        <p:nvSpPr>
          <p:cNvPr id="344" name="Google Shape;344;g60c49d94d0_0_633"/>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5" name="Google Shape;345;g60c49d94d0_0_633"/>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6" name="Google Shape;346;g60c49d94d0_0_633"/>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7" name="Google Shape;347;g60c49d94d0_0_633"/>
          <p:cNvSpPr/>
          <p:nvPr/>
        </p:nvSpPr>
        <p:spPr>
          <a:xfrm>
            <a:off x="8831917"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g638fafb443_4_29"/>
          <p:cNvSpPr/>
          <p:nvPr/>
        </p:nvSpPr>
        <p:spPr>
          <a:xfrm>
            <a:off x="125800" y="4290900"/>
            <a:ext cx="973500" cy="681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g638fafb443_4_29"/>
          <p:cNvSpPr/>
          <p:nvPr/>
        </p:nvSpPr>
        <p:spPr>
          <a:xfrm>
            <a:off x="497325" y="1112450"/>
            <a:ext cx="2067900" cy="7617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2"/>
                </a:solidFill>
                <a:latin typeface="Helvetica Neue"/>
                <a:ea typeface="Helvetica Neue"/>
                <a:cs typeface="Helvetica Neue"/>
                <a:sym typeface="Helvetica Neue"/>
              </a:rPr>
              <a:t>What?</a:t>
            </a:r>
            <a:endParaRPr b="1" i="0" sz="2000" u="none" cap="none" strike="noStrike">
              <a:solidFill>
                <a:schemeClr val="dk2"/>
              </a:solidFill>
              <a:latin typeface="Helvetica Neue"/>
              <a:ea typeface="Helvetica Neue"/>
              <a:cs typeface="Helvetica Neue"/>
              <a:sym typeface="Helvetica Neue"/>
            </a:endParaRPr>
          </a:p>
        </p:txBody>
      </p:sp>
      <p:sp>
        <p:nvSpPr>
          <p:cNvPr id="354" name="Google Shape;354;g638fafb443_4_29"/>
          <p:cNvSpPr/>
          <p:nvPr/>
        </p:nvSpPr>
        <p:spPr>
          <a:xfrm>
            <a:off x="497325" y="1984626"/>
            <a:ext cx="2067900" cy="6810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2000" u="none" cap="none" strike="noStrike">
                <a:solidFill>
                  <a:schemeClr val="dk2"/>
                </a:solidFill>
                <a:latin typeface="Helvetica Neue"/>
                <a:ea typeface="Helvetica Neue"/>
                <a:cs typeface="Helvetica Neue"/>
                <a:sym typeface="Helvetica Neue"/>
              </a:rPr>
              <a:t>Why?</a:t>
            </a:r>
            <a:endParaRPr b="1" i="0" sz="2000" u="none" cap="none" strike="noStrike">
              <a:solidFill>
                <a:srgbClr val="000000"/>
              </a:solidFill>
              <a:latin typeface="Helvetica Neue"/>
              <a:ea typeface="Helvetica Neue"/>
              <a:cs typeface="Helvetica Neue"/>
              <a:sym typeface="Helvetica Neue"/>
            </a:endParaRPr>
          </a:p>
        </p:txBody>
      </p:sp>
      <p:sp>
        <p:nvSpPr>
          <p:cNvPr id="355" name="Google Shape;355;g638fafb443_4_29"/>
          <p:cNvSpPr/>
          <p:nvPr/>
        </p:nvSpPr>
        <p:spPr>
          <a:xfrm>
            <a:off x="2748425" y="1112450"/>
            <a:ext cx="5919900" cy="7617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0" i="0" lang="en" sz="1600" u="none" cap="none" strike="noStrike">
                <a:solidFill>
                  <a:schemeClr val="dk2"/>
                </a:solidFill>
                <a:latin typeface="Helvetica Neue"/>
                <a:ea typeface="Helvetica Neue"/>
                <a:cs typeface="Helvetica Neue"/>
                <a:sym typeface="Helvetica Neue"/>
              </a:rPr>
              <a:t>Turns the data into values between 0 and 1 </a:t>
            </a:r>
            <a:endParaRPr b="0" i="0" sz="1600" u="none" cap="none" strike="noStrike">
              <a:solidFill>
                <a:schemeClr val="dk2"/>
              </a:solidFill>
              <a:latin typeface="Helvetica Neue"/>
              <a:ea typeface="Helvetica Neue"/>
              <a:cs typeface="Helvetica Neue"/>
              <a:sym typeface="Helvetica Neue"/>
            </a:endParaRPr>
          </a:p>
        </p:txBody>
      </p:sp>
      <p:sp>
        <p:nvSpPr>
          <p:cNvPr id="356" name="Google Shape;356;g638fafb443_4_29"/>
          <p:cNvSpPr/>
          <p:nvPr/>
        </p:nvSpPr>
        <p:spPr>
          <a:xfrm>
            <a:off x="2748500" y="1984500"/>
            <a:ext cx="5919900" cy="6810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chemeClr val="dk2"/>
                </a:solidFill>
                <a:latin typeface="Helvetica Neue"/>
                <a:ea typeface="Helvetica Neue"/>
                <a:cs typeface="Helvetica Neue"/>
                <a:sym typeface="Helvetica Neue"/>
              </a:rPr>
              <a:t>Easy comparison between different features that may have different scales</a:t>
            </a:r>
            <a:endParaRPr b="0" i="0" sz="1600" u="none" cap="none" strike="noStrike">
              <a:solidFill>
                <a:srgbClr val="000000"/>
              </a:solidFill>
              <a:latin typeface="Helvetica Neue"/>
              <a:ea typeface="Helvetica Neue"/>
              <a:cs typeface="Helvetica Neue"/>
              <a:sym typeface="Helvetica Neue"/>
            </a:endParaRPr>
          </a:p>
        </p:txBody>
      </p:sp>
      <p:sp>
        <p:nvSpPr>
          <p:cNvPr id="357" name="Google Shape;357;g638fafb443_4_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Technique 2: Normalizing</a:t>
            </a:r>
            <a:endParaRPr i="0" sz="2400" u="none" cap="none" strike="noStrike">
              <a:solidFill>
                <a:srgbClr val="1C4587"/>
              </a:solidFill>
              <a:latin typeface="Hind"/>
              <a:ea typeface="Hind"/>
              <a:cs typeface="Hind"/>
              <a:sym typeface="Hind"/>
            </a:endParaRPr>
          </a:p>
        </p:txBody>
      </p:sp>
      <p:sp>
        <p:nvSpPr>
          <p:cNvPr id="358" name="Google Shape;358;g638fafb443_4_29"/>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9" name="Google Shape;359;g638fafb443_4_29"/>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60" name="Google Shape;360;g638fafb443_4_29"/>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61" name="Google Shape;361;g638fafb443_4_29"/>
          <p:cNvSpPr/>
          <p:nvPr/>
        </p:nvSpPr>
        <p:spPr>
          <a:xfrm>
            <a:off x="8831917"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25"/>
          <p:cNvSpPr/>
          <p:nvPr/>
        </p:nvSpPr>
        <p:spPr>
          <a:xfrm>
            <a:off x="125800" y="4290900"/>
            <a:ext cx="973500" cy="681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67" name="Google Shape;367;p25"/>
          <p:cNvPicPr preferRelativeResize="0"/>
          <p:nvPr/>
        </p:nvPicPr>
        <p:blipFill rotWithShape="1">
          <a:blip r:embed="rId3">
            <a:alphaModFix/>
          </a:blip>
          <a:srcRect b="0" l="0" r="0" t="0"/>
          <a:stretch/>
        </p:blipFill>
        <p:spPr>
          <a:xfrm>
            <a:off x="4758775" y="3073150"/>
            <a:ext cx="3594299" cy="1497625"/>
          </a:xfrm>
          <a:prstGeom prst="rect">
            <a:avLst/>
          </a:prstGeom>
          <a:noFill/>
          <a:ln>
            <a:noFill/>
          </a:ln>
        </p:spPr>
      </p:pic>
      <p:sp>
        <p:nvSpPr>
          <p:cNvPr id="368" name="Google Shape;368;p25"/>
          <p:cNvSpPr txBox="1"/>
          <p:nvPr/>
        </p:nvSpPr>
        <p:spPr>
          <a:xfrm>
            <a:off x="4633525" y="2700675"/>
            <a:ext cx="3844800" cy="377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chemeClr val="dk2"/>
                </a:solidFill>
                <a:latin typeface="Hind"/>
                <a:ea typeface="Hind"/>
                <a:cs typeface="Hind"/>
                <a:sym typeface="Hind"/>
              </a:rPr>
              <a:t>Log transformation</a:t>
            </a:r>
            <a:endParaRPr b="0" i="0" sz="1600" u="none" cap="none" strike="noStrike">
              <a:solidFill>
                <a:schemeClr val="dk2"/>
              </a:solidFill>
              <a:latin typeface="Hind"/>
              <a:ea typeface="Hind"/>
              <a:cs typeface="Hind"/>
              <a:sym typeface="Hind"/>
            </a:endParaRPr>
          </a:p>
        </p:txBody>
      </p:sp>
      <p:sp>
        <p:nvSpPr>
          <p:cNvPr id="369" name="Google Shape;369;p25"/>
          <p:cNvSpPr txBox="1"/>
          <p:nvPr/>
        </p:nvSpPr>
        <p:spPr>
          <a:xfrm>
            <a:off x="1572600" y="4562125"/>
            <a:ext cx="5998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chemeClr val="dk2"/>
                </a:solidFill>
                <a:latin typeface="Hind"/>
                <a:ea typeface="Hind"/>
                <a:cs typeface="Hind"/>
                <a:sym typeface="Hind"/>
              </a:rPr>
              <a:t>Others include square root, cubic root, reciprocal, square, cube...</a:t>
            </a:r>
            <a:endParaRPr b="0" i="0" sz="1600" u="none" cap="none" strike="noStrike">
              <a:solidFill>
                <a:schemeClr val="dk2"/>
              </a:solidFill>
              <a:latin typeface="Hind"/>
              <a:ea typeface="Hind"/>
              <a:cs typeface="Hind"/>
              <a:sym typeface="Hind"/>
            </a:endParaRPr>
          </a:p>
        </p:txBody>
      </p:sp>
      <p:pic>
        <p:nvPicPr>
          <p:cNvPr id="370" name="Google Shape;370;p25"/>
          <p:cNvPicPr preferRelativeResize="0"/>
          <p:nvPr/>
        </p:nvPicPr>
        <p:blipFill rotWithShape="1">
          <a:blip r:embed="rId4">
            <a:alphaModFix/>
          </a:blip>
          <a:srcRect b="0" l="0" r="0" t="0"/>
          <a:stretch/>
        </p:blipFill>
        <p:spPr>
          <a:xfrm>
            <a:off x="926188" y="3073147"/>
            <a:ext cx="2489675" cy="1497628"/>
          </a:xfrm>
          <a:prstGeom prst="rect">
            <a:avLst/>
          </a:prstGeom>
          <a:noFill/>
          <a:ln>
            <a:noFill/>
          </a:ln>
        </p:spPr>
      </p:pic>
      <p:sp>
        <p:nvSpPr>
          <p:cNvPr id="371" name="Google Shape;371;p25"/>
          <p:cNvSpPr txBox="1"/>
          <p:nvPr/>
        </p:nvSpPr>
        <p:spPr>
          <a:xfrm>
            <a:off x="497325" y="2700675"/>
            <a:ext cx="3347400" cy="377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chemeClr val="dk2"/>
                </a:solidFill>
                <a:latin typeface="Hind"/>
                <a:ea typeface="Hind"/>
                <a:cs typeface="Hind"/>
                <a:sym typeface="Hind"/>
              </a:rPr>
              <a:t>Standardizing</a:t>
            </a:r>
            <a:endParaRPr b="0" i="0" sz="1600" u="none" cap="none" strike="noStrike">
              <a:solidFill>
                <a:schemeClr val="dk2"/>
              </a:solidFill>
              <a:latin typeface="Hind"/>
              <a:ea typeface="Hind"/>
              <a:cs typeface="Hind"/>
              <a:sym typeface="Hind"/>
            </a:endParaRPr>
          </a:p>
        </p:txBody>
      </p:sp>
      <p:sp>
        <p:nvSpPr>
          <p:cNvPr id="372" name="Google Shape;372;p25"/>
          <p:cNvSpPr/>
          <p:nvPr/>
        </p:nvSpPr>
        <p:spPr>
          <a:xfrm>
            <a:off x="497325" y="1112450"/>
            <a:ext cx="2067900" cy="7617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2"/>
                </a:solidFill>
                <a:latin typeface="Helvetica Neue"/>
                <a:ea typeface="Helvetica Neue"/>
                <a:cs typeface="Helvetica Neue"/>
                <a:sym typeface="Helvetica Neue"/>
              </a:rPr>
              <a:t>What?</a:t>
            </a:r>
            <a:endParaRPr b="1" i="0" sz="2000" u="none" cap="none" strike="noStrike">
              <a:solidFill>
                <a:schemeClr val="dk2"/>
              </a:solidFill>
              <a:latin typeface="Helvetica Neue"/>
              <a:ea typeface="Helvetica Neue"/>
              <a:cs typeface="Helvetica Neue"/>
              <a:sym typeface="Helvetica Neue"/>
            </a:endParaRPr>
          </a:p>
        </p:txBody>
      </p:sp>
      <p:sp>
        <p:nvSpPr>
          <p:cNvPr id="373" name="Google Shape;373;p25"/>
          <p:cNvSpPr/>
          <p:nvPr/>
        </p:nvSpPr>
        <p:spPr>
          <a:xfrm>
            <a:off x="497325" y="1984626"/>
            <a:ext cx="2067900" cy="6810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2000" u="none" cap="none" strike="noStrike">
                <a:solidFill>
                  <a:schemeClr val="dk2"/>
                </a:solidFill>
                <a:latin typeface="Helvetica Neue"/>
                <a:ea typeface="Helvetica Neue"/>
                <a:cs typeface="Helvetica Neue"/>
                <a:sym typeface="Helvetica Neue"/>
              </a:rPr>
              <a:t>Why?</a:t>
            </a:r>
            <a:endParaRPr b="1" i="0" sz="2000" u="none" cap="none" strike="noStrike">
              <a:solidFill>
                <a:srgbClr val="000000"/>
              </a:solidFill>
              <a:latin typeface="Helvetica Neue"/>
              <a:ea typeface="Helvetica Neue"/>
              <a:cs typeface="Helvetica Neue"/>
              <a:sym typeface="Helvetica Neue"/>
            </a:endParaRPr>
          </a:p>
        </p:txBody>
      </p:sp>
      <p:sp>
        <p:nvSpPr>
          <p:cNvPr id="374" name="Google Shape;374;p25"/>
          <p:cNvSpPr/>
          <p:nvPr/>
        </p:nvSpPr>
        <p:spPr>
          <a:xfrm>
            <a:off x="2748425" y="1112450"/>
            <a:ext cx="5919900" cy="7617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0" i="0" lang="en" sz="1600" u="none" cap="none" strike="noStrike">
                <a:solidFill>
                  <a:schemeClr val="dk2"/>
                </a:solidFill>
                <a:latin typeface="Helvetica Neue"/>
                <a:ea typeface="Helvetica Neue"/>
                <a:cs typeface="Helvetica Neue"/>
                <a:sym typeface="Helvetica Neue"/>
              </a:rPr>
              <a:t>Turns the data into a normal distribution with mean = 0 and SD = 1</a:t>
            </a:r>
            <a:endParaRPr b="0" i="0" sz="1600" u="none" cap="none" strike="noStrike">
              <a:solidFill>
                <a:schemeClr val="dk2"/>
              </a:solidFill>
              <a:latin typeface="Helvetica Neue"/>
              <a:ea typeface="Helvetica Neue"/>
              <a:cs typeface="Helvetica Neue"/>
              <a:sym typeface="Helvetica Neue"/>
            </a:endParaRPr>
          </a:p>
        </p:txBody>
      </p:sp>
      <p:sp>
        <p:nvSpPr>
          <p:cNvPr id="375" name="Google Shape;375;p25"/>
          <p:cNvSpPr/>
          <p:nvPr/>
        </p:nvSpPr>
        <p:spPr>
          <a:xfrm>
            <a:off x="2748500" y="1984500"/>
            <a:ext cx="5919900" cy="6810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chemeClr val="dk2"/>
                </a:solidFill>
                <a:latin typeface="Helvetica Neue"/>
                <a:ea typeface="Helvetica Neue"/>
                <a:cs typeface="Helvetica Neue"/>
                <a:sym typeface="Helvetica Neue"/>
              </a:rPr>
              <a:t>Meet model assumptions of normal data; act as a benchmark since the majority of data is normal; wreck GPAs</a:t>
            </a:r>
            <a:endParaRPr b="0" i="0" sz="1600" u="none" cap="none" strike="noStrike">
              <a:solidFill>
                <a:srgbClr val="000000"/>
              </a:solidFill>
              <a:latin typeface="Helvetica Neue"/>
              <a:ea typeface="Helvetica Neue"/>
              <a:cs typeface="Helvetica Neue"/>
              <a:sym typeface="Helvetica Neue"/>
            </a:endParaRPr>
          </a:p>
        </p:txBody>
      </p:sp>
      <p:sp>
        <p:nvSpPr>
          <p:cNvPr id="376" name="Google Shape;37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Technique 3: Standardizing</a:t>
            </a:r>
            <a:endParaRPr i="0" sz="2400" u="none" cap="none" strike="noStrike">
              <a:solidFill>
                <a:srgbClr val="1C4587"/>
              </a:solidFill>
              <a:latin typeface="Hind"/>
              <a:ea typeface="Hind"/>
              <a:cs typeface="Hind"/>
              <a:sym typeface="Hind"/>
            </a:endParaRPr>
          </a:p>
        </p:txBody>
      </p:sp>
      <p:sp>
        <p:nvSpPr>
          <p:cNvPr id="377" name="Google Shape;377;p25"/>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78" name="Google Shape;378;p25"/>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79" name="Google Shape;379;p25"/>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80" name="Google Shape;380;p25"/>
          <p:cNvSpPr/>
          <p:nvPr/>
        </p:nvSpPr>
        <p:spPr>
          <a:xfrm>
            <a:off x="8831917"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Agenda</a:t>
            </a:r>
            <a:endParaRPr i="0" sz="2400" u="none" cap="none" strike="noStrike">
              <a:solidFill>
                <a:srgbClr val="1C4587"/>
              </a:solidFill>
              <a:latin typeface="Hind"/>
              <a:ea typeface="Hind"/>
              <a:cs typeface="Hind"/>
              <a:sym typeface="Hind"/>
            </a:endParaRPr>
          </a:p>
        </p:txBody>
      </p:sp>
      <p:sp>
        <p:nvSpPr>
          <p:cNvPr id="72" name="Google Shape;72;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69900" rtl="0" algn="l">
              <a:lnSpc>
                <a:spcPct val="115000"/>
              </a:lnSpc>
              <a:spcBef>
                <a:spcPts val="0"/>
              </a:spcBef>
              <a:spcAft>
                <a:spcPts val="0"/>
              </a:spcAft>
              <a:buSzPts val="1600"/>
              <a:buFont typeface="Arial"/>
              <a:buAutoNum type="arabicPeriod"/>
            </a:pPr>
            <a:r>
              <a:rPr b="1" lang="en" sz="1600">
                <a:latin typeface="Helvetica Neue"/>
                <a:ea typeface="Helvetica Neue"/>
                <a:cs typeface="Helvetica Neue"/>
                <a:sym typeface="Helvetica Neue"/>
              </a:rPr>
              <a:t>Define Good Question + Get Raw Data</a:t>
            </a:r>
            <a:endParaRPr/>
          </a:p>
          <a:p>
            <a:pPr indent="-342900" lvl="0" marL="469900" rtl="0" algn="l">
              <a:lnSpc>
                <a:spcPct val="115000"/>
              </a:lnSpc>
              <a:spcBef>
                <a:spcPts val="0"/>
              </a:spcBef>
              <a:spcAft>
                <a:spcPts val="0"/>
              </a:spcAft>
              <a:buSzPts val="1600"/>
              <a:buFont typeface="Arial"/>
              <a:buAutoNum type="arabicPeriod"/>
            </a:pPr>
            <a:r>
              <a:rPr b="1" lang="en" sz="1600">
                <a:latin typeface="Helvetica Neue"/>
                <a:ea typeface="Helvetica Neue"/>
                <a:cs typeface="Helvetica Neue"/>
                <a:sym typeface="Helvetica Neue"/>
              </a:rPr>
              <a:t>Data Manipulation Techniques</a:t>
            </a:r>
            <a:endParaRPr/>
          </a:p>
          <a:p>
            <a:pPr indent="-342900" lvl="0" marL="469900" rtl="0" algn="l">
              <a:lnSpc>
                <a:spcPct val="115000"/>
              </a:lnSpc>
              <a:spcBef>
                <a:spcPts val="0"/>
              </a:spcBef>
              <a:spcAft>
                <a:spcPts val="0"/>
              </a:spcAft>
              <a:buSzPts val="1600"/>
              <a:buFont typeface="Arial"/>
              <a:buAutoNum type="arabicPeriod"/>
            </a:pPr>
            <a:r>
              <a:rPr b="1" lang="en" sz="1600">
                <a:latin typeface="Helvetica Neue"/>
                <a:ea typeface="Helvetica Neue"/>
                <a:cs typeface="Helvetica Neue"/>
                <a:sym typeface="Helvetica Neue"/>
              </a:rPr>
              <a:t>Data Imputation</a:t>
            </a:r>
            <a:endParaRPr sz="1600">
              <a:latin typeface="Helvetica Neue"/>
              <a:ea typeface="Helvetica Neue"/>
              <a:cs typeface="Helvetica Neue"/>
              <a:sym typeface="Helvetica Neue"/>
            </a:endParaRPr>
          </a:p>
          <a:p>
            <a:pPr indent="-342900" lvl="0" marL="469900" rtl="0" algn="l">
              <a:lnSpc>
                <a:spcPct val="115000"/>
              </a:lnSpc>
              <a:spcBef>
                <a:spcPts val="0"/>
              </a:spcBef>
              <a:spcAft>
                <a:spcPts val="0"/>
              </a:spcAft>
              <a:buSzPts val="1600"/>
              <a:buFont typeface="Arial"/>
              <a:buAutoNum type="arabicPeriod"/>
            </a:pPr>
            <a:r>
              <a:rPr b="1" lang="en" sz="1600">
                <a:latin typeface="Helvetica Neue"/>
                <a:ea typeface="Helvetica Neue"/>
                <a:cs typeface="Helvetica Neue"/>
                <a:sym typeface="Helvetica Neue"/>
              </a:rPr>
              <a:t>Other Techniques</a:t>
            </a:r>
            <a:endParaRPr sz="1600">
              <a:latin typeface="Helvetica Neue"/>
              <a:ea typeface="Helvetica Neue"/>
              <a:cs typeface="Helvetica Neue"/>
              <a:sym typeface="Helvetica Neue"/>
            </a:endParaRPr>
          </a:p>
          <a:p>
            <a:pPr indent="-342900" lvl="0" marL="469900" rtl="0" algn="l">
              <a:lnSpc>
                <a:spcPct val="115000"/>
              </a:lnSpc>
              <a:spcBef>
                <a:spcPts val="0"/>
              </a:spcBef>
              <a:spcAft>
                <a:spcPts val="0"/>
              </a:spcAft>
              <a:buSzPts val="1600"/>
              <a:buFont typeface="Arial"/>
              <a:buAutoNum type="arabicPeriod"/>
            </a:pPr>
            <a:r>
              <a:rPr b="1" lang="en" sz="1600">
                <a:latin typeface="Helvetica Neue"/>
                <a:ea typeface="Helvetica Neue"/>
                <a:cs typeface="Helvetica Neue"/>
                <a:sym typeface="Helvetica Neue"/>
              </a:rPr>
              <a:t>Demo + Summary</a:t>
            </a:r>
            <a:endParaRPr b="1" sz="1600">
              <a:latin typeface="Helvetica Neue"/>
              <a:ea typeface="Helvetica Neue"/>
              <a:cs typeface="Helvetica Neue"/>
              <a:sym typeface="Helvetica Neue"/>
            </a:endParaRPr>
          </a:p>
        </p:txBody>
      </p:sp>
      <p:sp>
        <p:nvSpPr>
          <p:cNvPr id="73" name="Google Shape;73;p3"/>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g638fafb443_4_50"/>
          <p:cNvSpPr/>
          <p:nvPr/>
        </p:nvSpPr>
        <p:spPr>
          <a:xfrm>
            <a:off x="444975" y="1247700"/>
            <a:ext cx="2670000" cy="654300"/>
          </a:xfrm>
          <a:prstGeom prst="roundRect">
            <a:avLst>
              <a:gd fmla="val 16667" name="adj"/>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n" sz="1600" u="none" cap="none" strike="noStrike">
                <a:solidFill>
                  <a:schemeClr val="dk2"/>
                </a:solidFill>
                <a:latin typeface="Helvetica Neue"/>
                <a:ea typeface="Helvetica Neue"/>
                <a:cs typeface="Helvetica Neue"/>
                <a:sym typeface="Helvetica Neue"/>
              </a:rPr>
              <a:t>What?</a:t>
            </a:r>
            <a:endParaRPr b="1" i="0" sz="1600" u="none" cap="none" strike="noStrike">
              <a:solidFill>
                <a:schemeClr val="dk2"/>
              </a:solidFill>
              <a:latin typeface="Helvetica Neue"/>
              <a:ea typeface="Helvetica Neue"/>
              <a:cs typeface="Helvetica Neue"/>
              <a:sym typeface="Helvetica Neue"/>
            </a:endParaRPr>
          </a:p>
        </p:txBody>
      </p:sp>
      <p:sp>
        <p:nvSpPr>
          <p:cNvPr id="386" name="Google Shape;386;g638fafb443_4_50"/>
          <p:cNvSpPr/>
          <p:nvPr/>
        </p:nvSpPr>
        <p:spPr>
          <a:xfrm>
            <a:off x="3271650" y="1247700"/>
            <a:ext cx="2600700" cy="654300"/>
          </a:xfrm>
          <a:prstGeom prst="roundRect">
            <a:avLst>
              <a:gd fmla="val 16667" name="adj"/>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n" sz="1600" u="none" cap="none" strike="noStrike">
                <a:solidFill>
                  <a:schemeClr val="dk2"/>
                </a:solidFill>
                <a:latin typeface="Helvetica Neue"/>
                <a:ea typeface="Helvetica Neue"/>
                <a:cs typeface="Helvetica Neue"/>
                <a:sym typeface="Helvetica Neue"/>
              </a:rPr>
              <a:t>Why?</a:t>
            </a:r>
            <a:endParaRPr b="1" i="0" sz="1600" u="none" cap="none" strike="noStrike">
              <a:solidFill>
                <a:schemeClr val="dk2"/>
              </a:solidFill>
              <a:latin typeface="Helvetica Neue"/>
              <a:ea typeface="Helvetica Neue"/>
              <a:cs typeface="Helvetica Neue"/>
              <a:sym typeface="Helvetica Neue"/>
            </a:endParaRPr>
          </a:p>
        </p:txBody>
      </p:sp>
      <p:sp>
        <p:nvSpPr>
          <p:cNvPr id="387" name="Google Shape;387;g638fafb443_4_50"/>
          <p:cNvSpPr/>
          <p:nvPr/>
        </p:nvSpPr>
        <p:spPr>
          <a:xfrm>
            <a:off x="444975" y="2002125"/>
            <a:ext cx="2670000" cy="2124900"/>
          </a:xfrm>
          <a:prstGeom prst="roundRect">
            <a:avLst>
              <a:gd fmla="val 16667" name="adj"/>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600" u="none" cap="none" strike="noStrike">
                <a:solidFill>
                  <a:schemeClr val="dk2"/>
                </a:solidFill>
                <a:latin typeface="Helvetica Neue"/>
                <a:ea typeface="Helvetica Neue"/>
                <a:cs typeface="Helvetica Neue"/>
                <a:sym typeface="Helvetica Neue"/>
              </a:rPr>
              <a:t>Converts categorical data that is inherently ordered into a numerical scale</a:t>
            </a:r>
            <a:endParaRPr b="0" i="0" sz="1600" u="none" cap="none" strike="noStrike">
              <a:solidFill>
                <a:schemeClr val="dk2"/>
              </a:solidFill>
              <a:latin typeface="Helvetica Neue"/>
              <a:ea typeface="Helvetica Neue"/>
              <a:cs typeface="Helvetica Neue"/>
              <a:sym typeface="Helvetica Neue"/>
            </a:endParaRPr>
          </a:p>
        </p:txBody>
      </p:sp>
      <p:sp>
        <p:nvSpPr>
          <p:cNvPr id="388" name="Google Shape;388;g638fafb443_4_50"/>
          <p:cNvSpPr/>
          <p:nvPr/>
        </p:nvSpPr>
        <p:spPr>
          <a:xfrm>
            <a:off x="3237000" y="2002125"/>
            <a:ext cx="2670000" cy="2124900"/>
          </a:xfrm>
          <a:prstGeom prst="roundRect">
            <a:avLst>
              <a:gd fmla="val 16667" name="adj"/>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600" u="none" cap="none" strike="noStrike">
                <a:solidFill>
                  <a:schemeClr val="dk2"/>
                </a:solidFill>
                <a:latin typeface="Helvetica Neue"/>
                <a:ea typeface="Helvetica Neue"/>
                <a:cs typeface="Helvetica Neue"/>
                <a:sym typeface="Helvetica Neue"/>
              </a:rPr>
              <a:t>Numerical inputs often facilitate analysis</a:t>
            </a:r>
            <a:endParaRPr b="0" i="0" sz="1600" u="none" cap="none" strike="noStrike">
              <a:solidFill>
                <a:schemeClr val="dk2"/>
              </a:solidFill>
              <a:latin typeface="Helvetica Neue"/>
              <a:ea typeface="Helvetica Neue"/>
              <a:cs typeface="Helvetica Neue"/>
              <a:sym typeface="Helvetica Neue"/>
            </a:endParaRPr>
          </a:p>
        </p:txBody>
      </p:sp>
      <p:sp>
        <p:nvSpPr>
          <p:cNvPr id="389" name="Google Shape;389;g638fafb443_4_50"/>
          <p:cNvSpPr/>
          <p:nvPr/>
        </p:nvSpPr>
        <p:spPr>
          <a:xfrm>
            <a:off x="6029025" y="1247700"/>
            <a:ext cx="2600700" cy="654300"/>
          </a:xfrm>
          <a:prstGeom prst="roundRect">
            <a:avLst>
              <a:gd fmla="val 16667" name="adj"/>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n" sz="1600" u="none" cap="none" strike="noStrike">
                <a:solidFill>
                  <a:schemeClr val="dk2"/>
                </a:solidFill>
                <a:latin typeface="Helvetica Neue"/>
                <a:ea typeface="Helvetica Neue"/>
                <a:cs typeface="Helvetica Neue"/>
                <a:sym typeface="Helvetica Neue"/>
              </a:rPr>
              <a:t>Example</a:t>
            </a:r>
            <a:endParaRPr b="1" i="0" sz="1600" u="none" cap="none" strike="noStrike">
              <a:solidFill>
                <a:schemeClr val="dk2"/>
              </a:solidFill>
              <a:latin typeface="Helvetica Neue"/>
              <a:ea typeface="Helvetica Neue"/>
              <a:cs typeface="Helvetica Neue"/>
              <a:sym typeface="Helvetica Neue"/>
            </a:endParaRPr>
          </a:p>
        </p:txBody>
      </p:sp>
      <p:sp>
        <p:nvSpPr>
          <p:cNvPr id="390" name="Google Shape;390;g638fafb443_4_50"/>
          <p:cNvSpPr/>
          <p:nvPr/>
        </p:nvSpPr>
        <p:spPr>
          <a:xfrm>
            <a:off x="6029025" y="2002125"/>
            <a:ext cx="2670000" cy="2124900"/>
          </a:xfrm>
          <a:prstGeom prst="roundRect">
            <a:avLst>
              <a:gd fmla="val 16667" name="adj"/>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1600" u="none" cap="none" strike="noStrike">
                <a:solidFill>
                  <a:schemeClr val="dk2"/>
                </a:solidFill>
                <a:latin typeface="Helvetica Neue"/>
                <a:ea typeface="Helvetica Neue"/>
                <a:cs typeface="Helvetica Neue"/>
                <a:sym typeface="Helvetica Neue"/>
              </a:rPr>
              <a:t>January → 1</a:t>
            </a:r>
            <a:endParaRPr b="0" i="0" sz="1600" u="none" cap="none" strike="noStrike">
              <a:solidFill>
                <a:schemeClr val="dk2"/>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2400"/>
              <a:buFont typeface="Arial"/>
              <a:buNone/>
            </a:pPr>
            <a:r>
              <a:rPr b="0" i="0" lang="en" sz="1600" u="none" cap="none" strike="noStrike">
                <a:solidFill>
                  <a:schemeClr val="dk2"/>
                </a:solidFill>
                <a:latin typeface="Helvetica Neue"/>
                <a:ea typeface="Helvetica Neue"/>
                <a:cs typeface="Helvetica Neue"/>
                <a:sym typeface="Helvetica Neue"/>
              </a:rPr>
              <a:t>February → 2</a:t>
            </a:r>
            <a:endParaRPr b="0" i="0" sz="1600" u="none" cap="none" strike="noStrike">
              <a:solidFill>
                <a:schemeClr val="dk2"/>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2400"/>
              <a:buFont typeface="Arial"/>
              <a:buNone/>
            </a:pPr>
            <a:r>
              <a:rPr b="0" i="0" lang="en" sz="1600" u="none" cap="none" strike="noStrike">
                <a:solidFill>
                  <a:schemeClr val="dk2"/>
                </a:solidFill>
                <a:latin typeface="Helvetica Neue"/>
                <a:ea typeface="Helvetica Neue"/>
                <a:cs typeface="Helvetica Neue"/>
                <a:sym typeface="Helvetica Neue"/>
              </a:rPr>
              <a:t>March → 3</a:t>
            </a:r>
            <a:endParaRPr b="0" i="0" sz="1600" u="none" cap="none" strike="noStrike">
              <a:solidFill>
                <a:schemeClr val="dk2"/>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2400"/>
              <a:buFont typeface="Arial"/>
              <a:buNone/>
            </a:pPr>
            <a:r>
              <a:rPr b="0" i="0" lang="en" sz="1600" u="none" cap="none" strike="noStrike">
                <a:solidFill>
                  <a:schemeClr val="dk2"/>
                </a:solidFill>
                <a:latin typeface="Helvetica Neue"/>
                <a:ea typeface="Helvetica Neue"/>
                <a:cs typeface="Helvetica Neue"/>
                <a:sym typeface="Helvetica Neue"/>
              </a:rPr>
              <a:t>… </a:t>
            </a:r>
            <a:endParaRPr b="0" i="0" sz="1600" u="none" cap="none" strike="noStrike">
              <a:solidFill>
                <a:schemeClr val="dk2"/>
              </a:solidFill>
              <a:latin typeface="Helvetica Neue"/>
              <a:ea typeface="Helvetica Neue"/>
              <a:cs typeface="Helvetica Neue"/>
              <a:sym typeface="Helvetica Neue"/>
            </a:endParaRPr>
          </a:p>
        </p:txBody>
      </p:sp>
      <p:sp>
        <p:nvSpPr>
          <p:cNvPr id="391" name="Google Shape;391;g638fafb443_4_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Technique 4: Ordering</a:t>
            </a:r>
            <a:endParaRPr i="0" sz="2400" u="none" cap="none" strike="noStrike">
              <a:solidFill>
                <a:srgbClr val="1C4587"/>
              </a:solidFill>
              <a:latin typeface="Hind"/>
              <a:ea typeface="Hind"/>
              <a:cs typeface="Hind"/>
              <a:sym typeface="Hind"/>
            </a:endParaRPr>
          </a:p>
        </p:txBody>
      </p:sp>
      <p:sp>
        <p:nvSpPr>
          <p:cNvPr id="392" name="Google Shape;392;g638fafb443_4_50"/>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93" name="Google Shape;393;g638fafb443_4_50"/>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94" name="Google Shape;394;g638fafb443_4_50"/>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95" name="Google Shape;395;g638fafb443_4_50"/>
          <p:cNvSpPr/>
          <p:nvPr/>
        </p:nvSpPr>
        <p:spPr>
          <a:xfrm>
            <a:off x="8831917"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graphicFrame>
        <p:nvGraphicFramePr>
          <p:cNvPr id="400" name="Google Shape;400;g638fafb443_4_55"/>
          <p:cNvGraphicFramePr/>
          <p:nvPr/>
        </p:nvGraphicFramePr>
        <p:xfrm>
          <a:off x="913225" y="2079620"/>
          <a:ext cx="3000000" cy="3000000"/>
        </p:xfrm>
        <a:graphic>
          <a:graphicData uri="http://schemas.openxmlformats.org/drawingml/2006/table">
            <a:tbl>
              <a:tblPr>
                <a:noFill/>
                <a:tableStyleId>{DA338188-F99A-4E97-85AF-15818648AEAB}</a:tableStyleId>
              </a:tblPr>
              <a:tblGrid>
                <a:gridCol w="3658775"/>
                <a:gridCol w="3658775"/>
              </a:tblGrid>
              <a:tr h="370225">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plant</a:t>
                      </a:r>
                      <a:endParaRPr b="1"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latin typeface="Hind"/>
                          <a:ea typeface="Hind"/>
                          <a:cs typeface="Hind"/>
                          <a:sym typeface="Hind"/>
                        </a:rPr>
                        <a:t>is a tree</a:t>
                      </a:r>
                      <a:endParaRPr b="1" sz="1400" u="none" cap="none" strike="noStrike">
                        <a:latin typeface="Hind"/>
                        <a:ea typeface="Hind"/>
                        <a:cs typeface="Hind"/>
                        <a:sym typeface="Hind"/>
                      </a:endParaRPr>
                    </a:p>
                  </a:txBody>
                  <a:tcPr marT="91425" marB="91425" marR="91425" marL="91425"/>
                </a:tc>
              </a:tr>
              <a:tr h="3702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aspen</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1</a:t>
                      </a:r>
                      <a:endParaRPr sz="1400" u="none" cap="none" strike="noStrike">
                        <a:latin typeface="Hind"/>
                        <a:ea typeface="Hind"/>
                        <a:cs typeface="Hind"/>
                        <a:sym typeface="Hind"/>
                      </a:endParaRPr>
                    </a:p>
                  </a:txBody>
                  <a:tcPr marT="91425" marB="91425" marR="91425" marL="91425"/>
                </a:tc>
              </a:tr>
              <a:tr h="3702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poison ivy</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0</a:t>
                      </a:r>
                      <a:endParaRPr sz="1400" u="none" cap="none" strike="noStrike">
                        <a:latin typeface="Hind"/>
                        <a:ea typeface="Hind"/>
                        <a:cs typeface="Hind"/>
                        <a:sym typeface="Hind"/>
                      </a:endParaRPr>
                    </a:p>
                  </a:txBody>
                  <a:tcPr marT="91425" marB="91425" marR="91425" marL="91425"/>
                </a:tc>
              </a:tr>
              <a:tr h="3702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grass</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0</a:t>
                      </a:r>
                      <a:endParaRPr sz="1400" u="none" cap="none" strike="noStrike">
                        <a:latin typeface="Hind"/>
                        <a:ea typeface="Hind"/>
                        <a:cs typeface="Hind"/>
                        <a:sym typeface="Hind"/>
                      </a:endParaRPr>
                    </a:p>
                  </a:txBody>
                  <a:tcPr marT="91425" marB="91425" marR="91425" marL="91425"/>
                </a:tc>
              </a:tr>
              <a:tr h="3702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oak</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1</a:t>
                      </a:r>
                      <a:endParaRPr sz="1400" u="none" cap="none" strike="noStrike">
                        <a:latin typeface="Hind"/>
                        <a:ea typeface="Hind"/>
                        <a:cs typeface="Hind"/>
                        <a:sym typeface="Hind"/>
                      </a:endParaRPr>
                    </a:p>
                  </a:txBody>
                  <a:tcPr marT="91425" marB="91425" marR="91425" marL="91425"/>
                </a:tc>
              </a:tr>
              <a:tr h="3702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corn</a:t>
                      </a:r>
                      <a:endParaRPr sz="1400" u="none" cap="none" strike="noStrike">
                        <a:latin typeface="Hind"/>
                        <a:ea typeface="Hind"/>
                        <a:cs typeface="Hind"/>
                        <a:sym typeface="Hi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Hind"/>
                          <a:ea typeface="Hind"/>
                          <a:cs typeface="Hind"/>
                          <a:sym typeface="Hind"/>
                        </a:rPr>
                        <a:t>0</a:t>
                      </a:r>
                      <a:endParaRPr sz="1400" u="none" cap="none" strike="noStrike">
                        <a:latin typeface="Hind"/>
                        <a:ea typeface="Hind"/>
                        <a:cs typeface="Hind"/>
                        <a:sym typeface="Hind"/>
                      </a:endParaRPr>
                    </a:p>
                  </a:txBody>
                  <a:tcPr marT="91425" marB="91425" marR="91425" marL="91425"/>
                </a:tc>
              </a:tr>
            </a:tbl>
          </a:graphicData>
        </a:graphic>
      </p:graphicFrame>
      <p:sp>
        <p:nvSpPr>
          <p:cNvPr id="401" name="Google Shape;401;g638fafb443_4_55"/>
          <p:cNvSpPr/>
          <p:nvPr/>
        </p:nvSpPr>
        <p:spPr>
          <a:xfrm>
            <a:off x="418800" y="1169175"/>
            <a:ext cx="2225100" cy="7590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i="0" lang="en" sz="2000" u="none" cap="none" strike="noStrike">
                <a:solidFill>
                  <a:schemeClr val="dk2"/>
                </a:solidFill>
                <a:latin typeface="Helvetica Neue"/>
                <a:ea typeface="Helvetica Neue"/>
                <a:cs typeface="Helvetica Neue"/>
                <a:sym typeface="Helvetica Neue"/>
              </a:rPr>
              <a:t>What?</a:t>
            </a:r>
            <a:endParaRPr b="1" i="0" sz="2000" u="none" cap="none" strike="noStrike">
              <a:solidFill>
                <a:schemeClr val="dk2"/>
              </a:solidFill>
              <a:latin typeface="Helvetica Neue"/>
              <a:ea typeface="Helvetica Neue"/>
              <a:cs typeface="Helvetica Neue"/>
              <a:sym typeface="Helvetica Neue"/>
            </a:endParaRPr>
          </a:p>
        </p:txBody>
      </p:sp>
      <p:sp>
        <p:nvSpPr>
          <p:cNvPr id="402" name="Google Shape;402;g638fafb443_4_55"/>
          <p:cNvSpPr/>
          <p:nvPr/>
        </p:nvSpPr>
        <p:spPr>
          <a:xfrm>
            <a:off x="2743775" y="1169175"/>
            <a:ext cx="5815500" cy="7590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600" u="none" cap="none" strike="noStrike">
                <a:solidFill>
                  <a:schemeClr val="dk2"/>
                </a:solidFill>
                <a:latin typeface="Helvetica Neue"/>
                <a:ea typeface="Helvetica Neue"/>
                <a:cs typeface="Helvetica Neue"/>
                <a:sym typeface="Helvetica Neue"/>
              </a:rPr>
              <a:t>Creates a binary variable for each category in a categorical variable</a:t>
            </a:r>
            <a:endParaRPr b="0" i="0" sz="1600" u="none" cap="none" strike="noStrike">
              <a:solidFill>
                <a:schemeClr val="dk2"/>
              </a:solidFill>
              <a:latin typeface="Helvetica Neue"/>
              <a:ea typeface="Helvetica Neue"/>
              <a:cs typeface="Helvetica Neue"/>
              <a:sym typeface="Helvetica Neue"/>
            </a:endParaRPr>
          </a:p>
        </p:txBody>
      </p:sp>
      <p:sp>
        <p:nvSpPr>
          <p:cNvPr id="403" name="Google Shape;403;g638fafb443_4_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Technique 5: Dummy Variables</a:t>
            </a:r>
            <a:endParaRPr i="0" sz="2400" u="none" cap="none" strike="noStrike">
              <a:solidFill>
                <a:srgbClr val="1C4587"/>
              </a:solidFill>
              <a:latin typeface="Hind"/>
              <a:ea typeface="Hind"/>
              <a:cs typeface="Hind"/>
              <a:sym typeface="Hind"/>
            </a:endParaRPr>
          </a:p>
        </p:txBody>
      </p:sp>
      <p:sp>
        <p:nvSpPr>
          <p:cNvPr id="404" name="Google Shape;404;g638fafb443_4_55"/>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5" name="Google Shape;405;g638fafb443_4_55"/>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6" name="Google Shape;406;g638fafb443_4_55"/>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7" name="Google Shape;407;g638fafb443_4_55"/>
          <p:cNvSpPr/>
          <p:nvPr/>
        </p:nvSpPr>
        <p:spPr>
          <a:xfrm>
            <a:off x="8831917"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g638fafb443_4_67"/>
          <p:cNvSpPr/>
          <p:nvPr/>
        </p:nvSpPr>
        <p:spPr>
          <a:xfrm>
            <a:off x="418800" y="1169175"/>
            <a:ext cx="2225100" cy="759000"/>
          </a:xfrm>
          <a:prstGeom prst="roundRect">
            <a:avLst>
              <a:gd fmla="val 16667" name="adj"/>
            </a:avLst>
          </a:prstGeom>
          <a:noFill/>
          <a:ln cap="flat" cmpd="sng" w="38100">
            <a:solidFill>
              <a:srgbClr val="76A5A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i="0" lang="en" sz="2000" u="none" cap="none" strike="noStrike">
                <a:solidFill>
                  <a:schemeClr val="dk2"/>
                </a:solidFill>
                <a:latin typeface="Helvetica Neue"/>
                <a:ea typeface="Helvetica Neue"/>
                <a:cs typeface="Helvetica Neue"/>
                <a:sym typeface="Helvetica Neue"/>
              </a:rPr>
              <a:t>What?</a:t>
            </a:r>
            <a:endParaRPr b="1" i="0" sz="2000" u="none" cap="none" strike="noStrike">
              <a:solidFill>
                <a:schemeClr val="dk2"/>
              </a:solidFill>
              <a:latin typeface="Helvetica Neue"/>
              <a:ea typeface="Helvetica Neue"/>
              <a:cs typeface="Helvetica Neue"/>
              <a:sym typeface="Helvetica Neue"/>
            </a:endParaRPr>
          </a:p>
        </p:txBody>
      </p:sp>
      <p:sp>
        <p:nvSpPr>
          <p:cNvPr id="413" name="Google Shape;413;g638fafb443_4_67"/>
          <p:cNvSpPr/>
          <p:nvPr/>
        </p:nvSpPr>
        <p:spPr>
          <a:xfrm>
            <a:off x="2743775" y="1169175"/>
            <a:ext cx="5815500" cy="759000"/>
          </a:xfrm>
          <a:prstGeom prst="roundRect">
            <a:avLst>
              <a:gd fmla="val 16667" name="adj"/>
            </a:avLst>
          </a:prstGeom>
          <a:noFill/>
          <a:ln cap="flat" cmpd="sng" w="38100">
            <a:solidFill>
              <a:srgbClr val="76A5A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600" u="none" cap="none" strike="noStrike">
                <a:solidFill>
                  <a:schemeClr val="dk2"/>
                </a:solidFill>
                <a:latin typeface="Helvetica Neue"/>
                <a:ea typeface="Helvetica Neue"/>
                <a:cs typeface="Helvetica Neue"/>
                <a:sym typeface="Helvetica Neue"/>
              </a:rPr>
              <a:t>Generates new features which may provide additional information to the user and to the model </a:t>
            </a:r>
            <a:endParaRPr b="0" i="0" sz="1600" u="none" cap="none" strike="noStrike">
              <a:solidFill>
                <a:schemeClr val="dk2"/>
              </a:solidFill>
              <a:latin typeface="Helvetica Neue"/>
              <a:ea typeface="Helvetica Neue"/>
              <a:cs typeface="Helvetica Neue"/>
              <a:sym typeface="Helvetica Neue"/>
            </a:endParaRPr>
          </a:p>
        </p:txBody>
      </p:sp>
      <p:sp>
        <p:nvSpPr>
          <p:cNvPr id="414" name="Google Shape;414;g638fafb443_4_67"/>
          <p:cNvSpPr/>
          <p:nvPr/>
        </p:nvSpPr>
        <p:spPr>
          <a:xfrm>
            <a:off x="418800" y="2079625"/>
            <a:ext cx="2225100" cy="759000"/>
          </a:xfrm>
          <a:prstGeom prst="roundRect">
            <a:avLst>
              <a:gd fmla="val 16667" name="adj"/>
            </a:avLst>
          </a:prstGeom>
          <a:noFill/>
          <a:ln cap="flat" cmpd="sng" w="38100">
            <a:solidFill>
              <a:srgbClr val="76A5A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i="0" lang="en" sz="2000" u="none" cap="none" strike="noStrike">
                <a:solidFill>
                  <a:schemeClr val="dk2"/>
                </a:solidFill>
                <a:latin typeface="Helvetica Neue"/>
                <a:ea typeface="Helvetica Neue"/>
                <a:cs typeface="Helvetica Neue"/>
                <a:sym typeface="Helvetica Neue"/>
              </a:rPr>
              <a:t>Why?</a:t>
            </a:r>
            <a:endParaRPr b="1" i="0" sz="2000" u="none" cap="none" strike="noStrike">
              <a:solidFill>
                <a:schemeClr val="dk2"/>
              </a:solidFill>
              <a:latin typeface="Helvetica Neue"/>
              <a:ea typeface="Helvetica Neue"/>
              <a:cs typeface="Helvetica Neue"/>
              <a:sym typeface="Helvetica Neue"/>
            </a:endParaRPr>
          </a:p>
        </p:txBody>
      </p:sp>
      <p:sp>
        <p:nvSpPr>
          <p:cNvPr id="415" name="Google Shape;415;g638fafb443_4_67"/>
          <p:cNvSpPr/>
          <p:nvPr/>
        </p:nvSpPr>
        <p:spPr>
          <a:xfrm>
            <a:off x="2743775" y="2079625"/>
            <a:ext cx="5815500" cy="759000"/>
          </a:xfrm>
          <a:prstGeom prst="roundRect">
            <a:avLst>
              <a:gd fmla="val 16667" name="adj"/>
            </a:avLst>
          </a:prstGeom>
          <a:noFill/>
          <a:ln cap="flat" cmpd="sng" w="38100">
            <a:solidFill>
              <a:srgbClr val="76A5A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600" u="none" cap="none" strike="noStrike">
                <a:solidFill>
                  <a:schemeClr val="dk2"/>
                </a:solidFill>
                <a:latin typeface="Helvetica Neue"/>
                <a:ea typeface="Helvetica Neue"/>
                <a:cs typeface="Helvetica Neue"/>
                <a:sym typeface="Helvetica Neue"/>
              </a:rPr>
              <a:t>You may add new columns of your own design using the assign function in pandas</a:t>
            </a:r>
            <a:endParaRPr b="0" i="0" sz="1600" u="none" cap="none" strike="noStrike">
              <a:solidFill>
                <a:schemeClr val="dk2"/>
              </a:solidFill>
              <a:latin typeface="Helvetica Neue"/>
              <a:ea typeface="Helvetica Neue"/>
              <a:cs typeface="Helvetica Neue"/>
              <a:sym typeface="Helvetica Neue"/>
            </a:endParaRPr>
          </a:p>
        </p:txBody>
      </p:sp>
      <p:graphicFrame>
        <p:nvGraphicFramePr>
          <p:cNvPr id="416" name="Google Shape;416;g638fafb443_4_67"/>
          <p:cNvGraphicFramePr/>
          <p:nvPr/>
        </p:nvGraphicFramePr>
        <p:xfrm>
          <a:off x="1698638" y="3139440"/>
          <a:ext cx="3000000" cy="3000000"/>
        </p:xfrm>
        <a:graphic>
          <a:graphicData uri="http://schemas.openxmlformats.org/drawingml/2006/table">
            <a:tbl>
              <a:tblPr>
                <a:noFill/>
                <a:tableStyleId>{DA338188-F99A-4E97-85AF-15818648AEAB}</a:tableStyleId>
              </a:tblPr>
              <a:tblGrid>
                <a:gridCol w="800150"/>
                <a:gridCol w="800150"/>
              </a:tblGrid>
              <a:tr h="4254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ID</a:t>
                      </a:r>
                      <a:endParaRPr sz="1400" u="none" cap="none" strike="noStrike"/>
                    </a:p>
                  </a:txBody>
                  <a:tcPr marT="91425" marB="91425" marR="91425" marL="91425">
                    <a:lnB cap="flat" cmpd="sng" w="9525">
                      <a:solidFill>
                        <a:srgbClr val="9E9E9E"/>
                      </a:solidFill>
                      <a:prstDash val="solid"/>
                      <a:round/>
                      <a:headEnd len="sm" w="sm" type="none"/>
                      <a:tailEnd len="sm" w="sm" type="none"/>
                    </a:lnB>
                    <a:solidFill>
                      <a:srgbClr val="D9D9D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Num</a:t>
                      </a:r>
                      <a:endParaRPr sz="1400" u="none" cap="none" strike="noStrike"/>
                    </a:p>
                  </a:txBody>
                  <a:tcPr marT="91425" marB="91425" marR="91425" marL="91425">
                    <a:lnB cap="flat" cmpd="sng" w="9525">
                      <a:solidFill>
                        <a:srgbClr val="9E9E9E"/>
                      </a:solidFill>
                      <a:prstDash val="solid"/>
                      <a:round/>
                      <a:headEnd len="sm" w="sm" type="none"/>
                      <a:tailEnd len="sm" w="sm" type="none"/>
                    </a:lnB>
                    <a:solidFill>
                      <a:srgbClr val="D9D9D9"/>
                    </a:solidFill>
                  </a:tcPr>
                </a:tc>
              </a:tr>
              <a:tr h="3218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rPr>
                        <a:t>0001</a:t>
                      </a:r>
                      <a:endParaRPr sz="1400" u="none" cap="none" strike="noStrike">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9FC5E8"/>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6D7A8"/>
                    </a:solidFill>
                  </a:tcPr>
                </a:tc>
              </a:tr>
              <a:tr h="3477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0002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EAD3"/>
                    </a:solidFill>
                  </a:tcPr>
                </a:tc>
              </a:tr>
              <a:tr h="3736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0003</a:t>
                      </a:r>
                      <a:endParaRPr sz="1400" u="none" cap="none" strike="noStrike"/>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solidFill>
                      <a:srgbClr val="9FC5E8"/>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6</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6D7A8"/>
                    </a:solidFill>
                  </a:tcPr>
                </a:tc>
              </a:tr>
            </a:tbl>
          </a:graphicData>
        </a:graphic>
      </p:graphicFrame>
      <p:sp>
        <p:nvSpPr>
          <p:cNvPr id="417" name="Google Shape;417;g638fafb443_4_67"/>
          <p:cNvSpPr/>
          <p:nvPr/>
        </p:nvSpPr>
        <p:spPr>
          <a:xfrm>
            <a:off x="3383825" y="3772450"/>
            <a:ext cx="861300" cy="572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418" name="Google Shape;418;g638fafb443_4_67"/>
          <p:cNvGraphicFramePr/>
          <p:nvPr/>
        </p:nvGraphicFramePr>
        <p:xfrm>
          <a:off x="4329988" y="3139440"/>
          <a:ext cx="3000000" cy="3000000"/>
        </p:xfrm>
        <a:graphic>
          <a:graphicData uri="http://schemas.openxmlformats.org/drawingml/2006/table">
            <a:tbl>
              <a:tblPr>
                <a:noFill/>
                <a:tableStyleId>{DA338188-F99A-4E97-85AF-15818648AEAB}</a:tableStyleId>
              </a:tblPr>
              <a:tblGrid>
                <a:gridCol w="693100"/>
                <a:gridCol w="693100"/>
                <a:gridCol w="693100"/>
                <a:gridCol w="693100"/>
              </a:tblGrid>
              <a:tr h="3477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ID</a:t>
                      </a:r>
                      <a:endParaRPr sz="1400" u="none" cap="none" strike="noStrike"/>
                    </a:p>
                  </a:txBody>
                  <a:tcPr marT="91425" marB="91425" marR="91425" marL="91425">
                    <a:lnB cap="flat" cmpd="sng" w="9525">
                      <a:solidFill>
                        <a:srgbClr val="9E9E9E"/>
                      </a:solidFill>
                      <a:prstDash val="solid"/>
                      <a:round/>
                      <a:headEnd len="sm" w="sm" type="none"/>
                      <a:tailEnd len="sm" w="sm" type="none"/>
                    </a:lnB>
                    <a:solidFill>
                      <a:srgbClr val="D9D9D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Num</a:t>
                      </a:r>
                      <a:endParaRPr sz="1400" u="none" cap="none" strike="noStrike"/>
                    </a:p>
                  </a:txBody>
                  <a:tcPr marT="91425" marB="91425" marR="91425" marL="91425">
                    <a:lnB cap="flat" cmpd="sng" w="9525">
                      <a:solidFill>
                        <a:srgbClr val="9E9E9E"/>
                      </a:solidFill>
                      <a:prstDash val="solid"/>
                      <a:round/>
                      <a:headEnd len="sm" w="sm" type="none"/>
                      <a:tailEnd len="sm" w="sm" type="none"/>
                    </a:lnB>
                    <a:solidFill>
                      <a:srgbClr val="D9D9D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Half</a:t>
                      </a:r>
                      <a:endParaRPr sz="1400" u="none" cap="none" strike="noStrike"/>
                    </a:p>
                  </a:txBody>
                  <a:tcPr marT="91425" marB="91425" marR="91425" marL="91425">
                    <a:lnB cap="flat" cmpd="sng" w="9525">
                      <a:solidFill>
                        <a:srgbClr val="9E9E9E"/>
                      </a:solidFill>
                      <a:prstDash val="solid"/>
                      <a:round/>
                      <a:headEnd len="sm" w="sm" type="none"/>
                      <a:tailEnd len="sm" w="sm" type="none"/>
                    </a:lnB>
                    <a:solidFill>
                      <a:srgbClr val="D9D9D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SQ</a:t>
                      </a:r>
                      <a:endParaRPr sz="1400" u="none" cap="none" strike="noStrike"/>
                    </a:p>
                  </a:txBody>
                  <a:tcPr marT="91425" marB="91425" marR="91425" marL="91425">
                    <a:lnB cap="flat" cmpd="sng" w="9525">
                      <a:solidFill>
                        <a:srgbClr val="9E9E9E"/>
                      </a:solidFill>
                      <a:prstDash val="solid"/>
                      <a:round/>
                      <a:headEnd len="sm" w="sm" type="none"/>
                      <a:tailEnd len="sm" w="sm" type="none"/>
                    </a:lnB>
                    <a:solidFill>
                      <a:srgbClr val="D9D9D9"/>
                    </a:solidFill>
                  </a:tcPr>
                </a:tc>
              </a:tr>
              <a:tr h="3995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rPr>
                        <a:t>0001</a:t>
                      </a:r>
                      <a:endParaRPr sz="1400" u="none" cap="none" strike="noStrike">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9FC5E8"/>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6D7A8"/>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6D7A8"/>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6D7A8"/>
                    </a:solidFill>
                  </a:tcPr>
                </a:tc>
              </a:tr>
              <a:tr h="3477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0002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EAD3"/>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EAD3"/>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16</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EAD3"/>
                    </a:solidFill>
                  </a:tcPr>
                </a:tc>
              </a:tr>
              <a:tr h="36072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0003</a:t>
                      </a:r>
                      <a:endParaRPr sz="1400" u="none" cap="none" strike="noStrike"/>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solidFill>
                      <a:srgbClr val="9FC5E8"/>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6</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6D7A8"/>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6D7A8"/>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36</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6D7A8"/>
                    </a:solidFill>
                  </a:tcPr>
                </a:tc>
              </a:tr>
            </a:tbl>
          </a:graphicData>
        </a:graphic>
      </p:graphicFrame>
      <p:sp>
        <p:nvSpPr>
          <p:cNvPr id="419" name="Google Shape;419;g638fafb443_4_6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Technique 6: Feature Engineering </a:t>
            </a:r>
            <a:endParaRPr i="0" sz="2400" u="none" cap="none" strike="noStrike">
              <a:solidFill>
                <a:srgbClr val="1C4587"/>
              </a:solidFill>
              <a:latin typeface="Hind"/>
              <a:ea typeface="Hind"/>
              <a:cs typeface="Hind"/>
              <a:sym typeface="Hind"/>
            </a:endParaRPr>
          </a:p>
        </p:txBody>
      </p:sp>
      <p:sp>
        <p:nvSpPr>
          <p:cNvPr id="420" name="Google Shape;420;g638fafb443_4_67"/>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21" name="Google Shape;421;g638fafb443_4_67"/>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22" name="Google Shape;422;g638fafb443_4_67"/>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23" name="Google Shape;423;g638fafb443_4_67"/>
          <p:cNvSpPr/>
          <p:nvPr/>
        </p:nvSpPr>
        <p:spPr>
          <a:xfrm>
            <a:off x="8831917"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g638fafb443_4_100"/>
          <p:cNvSpPr/>
          <p:nvPr/>
        </p:nvSpPr>
        <p:spPr>
          <a:xfrm>
            <a:off x="621050" y="1356875"/>
            <a:ext cx="2592600" cy="922200"/>
          </a:xfrm>
          <a:prstGeom prst="roundRect">
            <a:avLst>
              <a:gd fmla="val 16667" name="adj"/>
            </a:avLst>
          </a:prstGeom>
          <a:noFill/>
          <a:ln cap="flat" cmpd="sng" w="3810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600"/>
              <a:buFont typeface="Arial"/>
              <a:buNone/>
            </a:pPr>
            <a:r>
              <a:rPr b="0" i="0" lang="en" sz="1600" u="none" cap="none" strike="noStrike">
                <a:solidFill>
                  <a:schemeClr val="dk2"/>
                </a:solidFill>
                <a:latin typeface="Helvetica Neue"/>
                <a:ea typeface="Helvetica Neue"/>
                <a:cs typeface="Helvetica Neue"/>
                <a:sym typeface="Helvetica Neue"/>
              </a:rPr>
              <a:t>Organizing and “tidying up” data</a:t>
            </a:r>
            <a:endParaRPr b="1" i="0" sz="2000" u="none" cap="none" strike="noStrike">
              <a:solidFill>
                <a:schemeClr val="dk2"/>
              </a:solidFill>
              <a:latin typeface="Helvetica Neue"/>
              <a:ea typeface="Helvetica Neue"/>
              <a:cs typeface="Helvetica Neue"/>
              <a:sym typeface="Helvetica Neue"/>
            </a:endParaRPr>
          </a:p>
        </p:txBody>
      </p:sp>
      <p:sp>
        <p:nvSpPr>
          <p:cNvPr id="429" name="Google Shape;429;g638fafb443_4_100"/>
          <p:cNvSpPr/>
          <p:nvPr/>
        </p:nvSpPr>
        <p:spPr>
          <a:xfrm>
            <a:off x="621050" y="3731700"/>
            <a:ext cx="2592600" cy="837300"/>
          </a:xfrm>
          <a:prstGeom prst="roundRect">
            <a:avLst>
              <a:gd fmla="val 16667" name="adj"/>
            </a:avLst>
          </a:prstGeom>
          <a:noFill/>
          <a:ln cap="flat" cmpd="sng" w="3810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600"/>
              <a:buFont typeface="Arial"/>
              <a:buNone/>
            </a:pPr>
            <a:r>
              <a:rPr b="0" i="0" lang="en" sz="1600" u="none" cap="none" strike="noStrike">
                <a:solidFill>
                  <a:schemeClr val="dk2"/>
                </a:solidFill>
                <a:latin typeface="Helvetica Neue"/>
                <a:ea typeface="Helvetica Neue"/>
                <a:cs typeface="Helvetica Neue"/>
                <a:sym typeface="Helvetica Neue"/>
              </a:rPr>
              <a:t>Replace missing values</a:t>
            </a:r>
            <a:endParaRPr b="1" i="0" sz="2000" u="none" cap="none" strike="noStrike">
              <a:solidFill>
                <a:schemeClr val="dk2"/>
              </a:solidFill>
              <a:latin typeface="Helvetica Neue"/>
              <a:ea typeface="Helvetica Neue"/>
              <a:cs typeface="Helvetica Neue"/>
              <a:sym typeface="Helvetica Neue"/>
            </a:endParaRPr>
          </a:p>
        </p:txBody>
      </p:sp>
      <p:sp>
        <p:nvSpPr>
          <p:cNvPr id="430" name="Google Shape;430;g638fafb443_4_100"/>
          <p:cNvSpPr/>
          <p:nvPr/>
        </p:nvSpPr>
        <p:spPr>
          <a:xfrm>
            <a:off x="621050" y="2537125"/>
            <a:ext cx="2592600" cy="922200"/>
          </a:xfrm>
          <a:prstGeom prst="roundRect">
            <a:avLst>
              <a:gd fmla="val 16667" name="adj"/>
            </a:avLst>
          </a:prstGeom>
          <a:noFill/>
          <a:ln cap="flat" cmpd="sng" w="3810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600"/>
              <a:buFont typeface="Arial"/>
              <a:buNone/>
            </a:pPr>
            <a:r>
              <a:rPr b="0" i="0" lang="en" sz="1600" u="none" cap="none" strike="noStrike">
                <a:solidFill>
                  <a:schemeClr val="dk2"/>
                </a:solidFill>
                <a:latin typeface="Helvetica Neue"/>
                <a:ea typeface="Helvetica Neue"/>
                <a:cs typeface="Helvetica Neue"/>
                <a:sym typeface="Helvetica Neue"/>
              </a:rPr>
              <a:t>Remove unnecessary overlaps</a:t>
            </a:r>
            <a:endParaRPr b="1" i="0" sz="2000" u="none" cap="none" strike="noStrike">
              <a:solidFill>
                <a:schemeClr val="dk2"/>
              </a:solidFill>
              <a:latin typeface="Helvetica Neue"/>
              <a:ea typeface="Helvetica Neue"/>
              <a:cs typeface="Helvetica Neue"/>
              <a:sym typeface="Helvetica Neue"/>
            </a:endParaRPr>
          </a:p>
        </p:txBody>
      </p:sp>
      <p:sp>
        <p:nvSpPr>
          <p:cNvPr id="431" name="Google Shape;431;g638fafb443_4_100"/>
          <p:cNvSpPr/>
          <p:nvPr/>
        </p:nvSpPr>
        <p:spPr>
          <a:xfrm>
            <a:off x="4499250" y="1993375"/>
            <a:ext cx="2592600" cy="1948500"/>
          </a:xfrm>
          <a:prstGeom prst="roundRect">
            <a:avLst>
              <a:gd fmla="val 16667" name="adj"/>
            </a:avLst>
          </a:prstGeom>
          <a:noFill/>
          <a:ln cap="flat" cmpd="sng" w="3810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600"/>
              <a:buFont typeface="Arial"/>
              <a:buNone/>
            </a:pPr>
            <a:r>
              <a:rPr b="0" i="0" lang="en" sz="1600" u="none" cap="none" strike="noStrike">
                <a:solidFill>
                  <a:schemeClr val="dk2"/>
                </a:solidFill>
                <a:latin typeface="Helvetica Neue"/>
                <a:ea typeface="Helvetica Neue"/>
                <a:cs typeface="Helvetica Neue"/>
                <a:sym typeface="Helvetica Neue"/>
              </a:rPr>
              <a:t>Set a standard across all data collected</a:t>
            </a:r>
            <a:endParaRPr b="1" i="0" sz="2000" u="none" cap="none" strike="noStrike">
              <a:solidFill>
                <a:schemeClr val="dk2"/>
              </a:solidFill>
              <a:latin typeface="Helvetica Neue"/>
              <a:ea typeface="Helvetica Neue"/>
              <a:cs typeface="Helvetica Neue"/>
              <a:sym typeface="Helvetica Neue"/>
            </a:endParaRPr>
          </a:p>
        </p:txBody>
      </p:sp>
      <p:cxnSp>
        <p:nvCxnSpPr>
          <p:cNvPr id="432" name="Google Shape;432;g638fafb443_4_100"/>
          <p:cNvCxnSpPr>
            <a:stCxn id="428" idx="3"/>
            <a:endCxn id="431" idx="1"/>
          </p:cNvCxnSpPr>
          <p:nvPr/>
        </p:nvCxnSpPr>
        <p:spPr>
          <a:xfrm>
            <a:off x="3213650" y="1817975"/>
            <a:ext cx="1285500" cy="1149600"/>
          </a:xfrm>
          <a:prstGeom prst="straightConnector1">
            <a:avLst/>
          </a:prstGeom>
          <a:noFill/>
          <a:ln cap="flat" cmpd="sng" w="19050">
            <a:solidFill>
              <a:schemeClr val="dk2"/>
            </a:solidFill>
            <a:prstDash val="solid"/>
            <a:round/>
            <a:headEnd len="sm" w="sm" type="none"/>
            <a:tailEnd len="med" w="med" type="triangle"/>
          </a:ln>
        </p:spPr>
      </p:cxnSp>
      <p:cxnSp>
        <p:nvCxnSpPr>
          <p:cNvPr id="433" name="Google Shape;433;g638fafb443_4_100"/>
          <p:cNvCxnSpPr>
            <a:stCxn id="430" idx="3"/>
            <a:endCxn id="431" idx="1"/>
          </p:cNvCxnSpPr>
          <p:nvPr/>
        </p:nvCxnSpPr>
        <p:spPr>
          <a:xfrm flipH="1" rot="10800000">
            <a:off x="3213650" y="2967625"/>
            <a:ext cx="1285500" cy="30600"/>
          </a:xfrm>
          <a:prstGeom prst="straightConnector1">
            <a:avLst/>
          </a:prstGeom>
          <a:noFill/>
          <a:ln cap="flat" cmpd="sng" w="19050">
            <a:solidFill>
              <a:schemeClr val="dk2"/>
            </a:solidFill>
            <a:prstDash val="solid"/>
            <a:round/>
            <a:headEnd len="sm" w="sm" type="none"/>
            <a:tailEnd len="med" w="med" type="triangle"/>
          </a:ln>
        </p:spPr>
      </p:cxnSp>
      <p:cxnSp>
        <p:nvCxnSpPr>
          <p:cNvPr id="434" name="Google Shape;434;g638fafb443_4_100"/>
          <p:cNvCxnSpPr>
            <a:stCxn id="429" idx="3"/>
            <a:endCxn id="431" idx="1"/>
          </p:cNvCxnSpPr>
          <p:nvPr/>
        </p:nvCxnSpPr>
        <p:spPr>
          <a:xfrm flipH="1" rot="10800000">
            <a:off x="3213650" y="2967750"/>
            <a:ext cx="1285500" cy="1182600"/>
          </a:xfrm>
          <a:prstGeom prst="straightConnector1">
            <a:avLst/>
          </a:prstGeom>
          <a:noFill/>
          <a:ln cap="flat" cmpd="sng" w="19050">
            <a:solidFill>
              <a:schemeClr val="dk2"/>
            </a:solidFill>
            <a:prstDash val="solid"/>
            <a:round/>
            <a:headEnd len="sm" w="sm" type="none"/>
            <a:tailEnd len="med" w="med" type="triangle"/>
          </a:ln>
        </p:spPr>
      </p:cxnSp>
      <p:cxnSp>
        <p:nvCxnSpPr>
          <p:cNvPr id="435" name="Google Shape;435;g638fafb443_4_100"/>
          <p:cNvCxnSpPr>
            <a:stCxn id="431" idx="3"/>
          </p:cNvCxnSpPr>
          <p:nvPr/>
        </p:nvCxnSpPr>
        <p:spPr>
          <a:xfrm>
            <a:off x="7091850" y="2967625"/>
            <a:ext cx="642900" cy="0"/>
          </a:xfrm>
          <a:prstGeom prst="straightConnector1">
            <a:avLst/>
          </a:prstGeom>
          <a:noFill/>
          <a:ln cap="flat" cmpd="sng" w="19050">
            <a:solidFill>
              <a:schemeClr val="dk2"/>
            </a:solidFill>
            <a:prstDash val="solid"/>
            <a:round/>
            <a:headEnd len="sm" w="sm" type="none"/>
            <a:tailEnd len="med" w="med" type="triangle"/>
          </a:ln>
        </p:spPr>
      </p:cxnSp>
      <p:sp>
        <p:nvSpPr>
          <p:cNvPr id="436" name="Google Shape;436;g638fafb443_4_100"/>
          <p:cNvSpPr txBox="1"/>
          <p:nvPr/>
        </p:nvSpPr>
        <p:spPr>
          <a:xfrm>
            <a:off x="7763400" y="2675725"/>
            <a:ext cx="810300" cy="73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Helvetica Neue"/>
                <a:ea typeface="Helvetica Neue"/>
                <a:cs typeface="Helvetica Neue"/>
                <a:sym typeface="Helvetica Neue"/>
              </a:rPr>
              <a:t>Next Week!</a:t>
            </a:r>
            <a:endParaRPr b="1" i="0" sz="1400" u="none" cap="none" strike="noStrike">
              <a:solidFill>
                <a:srgbClr val="434343"/>
              </a:solidFill>
              <a:latin typeface="Helvetica Neue"/>
              <a:ea typeface="Helvetica Neue"/>
              <a:cs typeface="Helvetica Neue"/>
              <a:sym typeface="Helvetica Neue"/>
            </a:endParaRPr>
          </a:p>
        </p:txBody>
      </p:sp>
      <p:sp>
        <p:nvSpPr>
          <p:cNvPr id="437" name="Google Shape;437;g638fafb443_4_10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Summary</a:t>
            </a:r>
            <a:endParaRPr i="0" sz="2400" u="none" cap="none" strike="noStrike">
              <a:solidFill>
                <a:srgbClr val="1C4587"/>
              </a:solidFill>
              <a:latin typeface="Hind"/>
              <a:ea typeface="Hind"/>
              <a:cs typeface="Hind"/>
              <a:sym typeface="Hind"/>
            </a:endParaRPr>
          </a:p>
        </p:txBody>
      </p:sp>
      <p:sp>
        <p:nvSpPr>
          <p:cNvPr id="438" name="Google Shape;438;g638fafb443_4_100"/>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39" name="Google Shape;439;g638fafb443_4_100"/>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40" name="Google Shape;440;g638fafb443_4_100"/>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41" name="Google Shape;441;g638fafb443_4_100"/>
          <p:cNvSpPr/>
          <p:nvPr/>
        </p:nvSpPr>
        <p:spPr>
          <a:xfrm>
            <a:off x="8831917"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42" name="Google Shape;442;g638fafb443_4_100"/>
          <p:cNvSpPr/>
          <p:nvPr/>
        </p:nvSpPr>
        <p:spPr>
          <a:xfrm>
            <a:off x="8948904"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26"/>
          <p:cNvSpPr txBox="1"/>
          <p:nvPr/>
        </p:nvSpPr>
        <p:spPr>
          <a:xfrm>
            <a:off x="311700" y="1999050"/>
            <a:ext cx="85206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2800" u="none" cap="none" strike="noStrike">
                <a:solidFill>
                  <a:srgbClr val="002060"/>
                </a:solidFill>
                <a:latin typeface="Helvetica Neue"/>
                <a:ea typeface="Helvetica Neue"/>
                <a:cs typeface="Helvetica Neue"/>
                <a:sym typeface="Helvetica Neue"/>
              </a:rPr>
              <a:t>Demo</a:t>
            </a:r>
            <a:endParaRPr b="1" i="0" sz="2800" u="none" cap="none" strike="noStrike">
              <a:solidFill>
                <a:srgbClr val="002060"/>
              </a:solidFill>
              <a:latin typeface="Helvetica Neue"/>
              <a:ea typeface="Helvetica Neue"/>
              <a:cs typeface="Helvetica Neue"/>
              <a:sym typeface="Helvetica Neue"/>
            </a:endParaRPr>
          </a:p>
        </p:txBody>
      </p:sp>
      <p:sp>
        <p:nvSpPr>
          <p:cNvPr id="448" name="Google Shape;448;p26"/>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49" name="Google Shape;449;p26"/>
          <p:cNvSpPr/>
          <p:nvPr/>
        </p:nvSpPr>
        <p:spPr>
          <a:xfrm>
            <a:off x="857840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50" name="Google Shape;450;p26"/>
          <p:cNvSpPr/>
          <p:nvPr/>
        </p:nvSpPr>
        <p:spPr>
          <a:xfrm>
            <a:off x="8711755"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51" name="Google Shape;451;p26"/>
          <p:cNvSpPr/>
          <p:nvPr/>
        </p:nvSpPr>
        <p:spPr>
          <a:xfrm>
            <a:off x="8831917"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52" name="Google Shape;452;p26"/>
          <p:cNvSpPr/>
          <p:nvPr/>
        </p:nvSpPr>
        <p:spPr>
          <a:xfrm>
            <a:off x="8948904" y="4955223"/>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pic>
        <p:nvPicPr>
          <p:cNvPr id="457" name="Google Shape;457;p6"/>
          <p:cNvPicPr preferRelativeResize="0"/>
          <p:nvPr/>
        </p:nvPicPr>
        <p:blipFill rotWithShape="1">
          <a:blip r:embed="rId3">
            <a:alphaModFix/>
          </a:blip>
          <a:srcRect b="0" l="0" r="0" t="0"/>
          <a:stretch/>
        </p:blipFill>
        <p:spPr>
          <a:xfrm>
            <a:off x="2649212" y="4088342"/>
            <a:ext cx="3845576" cy="812152"/>
          </a:xfrm>
          <a:prstGeom prst="rect">
            <a:avLst/>
          </a:prstGeom>
          <a:noFill/>
          <a:ln>
            <a:noFill/>
          </a:ln>
        </p:spPr>
      </p:pic>
      <p:sp>
        <p:nvSpPr>
          <p:cNvPr id="458" name="Google Shape;458;p6"/>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rgbClr val="1C4587"/>
                </a:solidFill>
                <a:latin typeface="Hind"/>
                <a:ea typeface="Hind"/>
                <a:cs typeface="Hind"/>
                <a:sym typeface="Hind"/>
              </a:rPr>
              <a:t>Coming Up</a:t>
            </a:r>
            <a:endParaRPr b="0" i="0" sz="1400" u="none" cap="none" strike="noStrike">
              <a:solidFill>
                <a:srgbClr val="000000"/>
              </a:solidFill>
              <a:latin typeface="Arial"/>
              <a:ea typeface="Arial"/>
              <a:cs typeface="Arial"/>
              <a:sym typeface="Arial"/>
            </a:endParaRPr>
          </a:p>
        </p:txBody>
      </p:sp>
      <p:sp>
        <p:nvSpPr>
          <p:cNvPr id="459" name="Google Shape;459;p6"/>
          <p:cNvSpPr txBox="1"/>
          <p:nvPr/>
        </p:nvSpPr>
        <p:spPr>
          <a:xfrm>
            <a:off x="253545" y="1210841"/>
            <a:ext cx="8520600" cy="1057988"/>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000000"/>
              </a:buClr>
              <a:buSzPts val="1600"/>
              <a:buFont typeface="Arial"/>
              <a:buChar char="•"/>
            </a:pPr>
            <a:r>
              <a:rPr b="1" i="0" lang="en" sz="1600" u="none" cap="none" strike="noStrike">
                <a:solidFill>
                  <a:srgbClr val="595959"/>
                </a:solidFill>
                <a:latin typeface="Helvetica Neue"/>
                <a:ea typeface="Helvetica Neue"/>
                <a:cs typeface="Helvetica Neue"/>
                <a:sym typeface="Helvetica Neue"/>
              </a:rPr>
              <a:t>Assignment 2</a:t>
            </a:r>
            <a:r>
              <a:rPr b="0" i="0" lang="en" sz="1600" u="none" cap="none" strike="noStrike">
                <a:solidFill>
                  <a:srgbClr val="595959"/>
                </a:solidFill>
                <a:latin typeface="Helvetica Neue"/>
                <a:ea typeface="Helvetica Neue"/>
                <a:cs typeface="Helvetica Neue"/>
                <a:sym typeface="Helvetica Neue"/>
              </a:rPr>
              <a:t>: Due at 11:59pm on </a:t>
            </a:r>
            <a:r>
              <a:rPr lang="en" sz="1600">
                <a:solidFill>
                  <a:srgbClr val="595959"/>
                </a:solidFill>
                <a:latin typeface="Helvetica Neue"/>
                <a:ea typeface="Helvetica Neue"/>
                <a:cs typeface="Helvetica Neue"/>
                <a:sym typeface="Helvetica Neue"/>
              </a:rPr>
              <a:t>September 28th, 2022</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Char char="•"/>
            </a:pPr>
            <a:r>
              <a:rPr b="1" i="0" lang="en" sz="1600" u="none" cap="none" strike="noStrike">
                <a:solidFill>
                  <a:srgbClr val="595959"/>
                </a:solidFill>
                <a:latin typeface="Helvetica Neue"/>
                <a:ea typeface="Helvetica Neue"/>
                <a:cs typeface="Helvetica Neue"/>
                <a:sym typeface="Helvetica Neue"/>
              </a:rPr>
              <a:t>Next Lecture</a:t>
            </a:r>
            <a:r>
              <a:rPr b="0" i="0" lang="en" sz="1600" u="none" cap="none" strike="noStrike">
                <a:solidFill>
                  <a:srgbClr val="595959"/>
                </a:solidFill>
                <a:latin typeface="Helvetica Neue"/>
                <a:ea typeface="Helvetica Neue"/>
                <a:cs typeface="Helvetica Neue"/>
                <a:sym typeface="Helvetica Neue"/>
              </a:rPr>
              <a:t>: Data Visualization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g1578d7b5217_0_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Survey Time</a:t>
            </a:r>
            <a:endParaRPr/>
          </a:p>
        </p:txBody>
      </p:sp>
      <p:pic>
        <p:nvPicPr>
          <p:cNvPr id="79" name="Google Shape;79;g1578d7b5217_0_2"/>
          <p:cNvPicPr preferRelativeResize="0"/>
          <p:nvPr/>
        </p:nvPicPr>
        <p:blipFill>
          <a:blip r:embed="rId3">
            <a:alphaModFix/>
          </a:blip>
          <a:stretch>
            <a:fillRect/>
          </a:stretch>
        </p:blipFill>
        <p:spPr>
          <a:xfrm>
            <a:off x="2926475" y="926225"/>
            <a:ext cx="3291050" cy="3291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4"/>
          <p:cNvSpPr txBox="1"/>
          <p:nvPr>
            <p:ph idx="1" type="body"/>
          </p:nvPr>
        </p:nvSpPr>
        <p:spPr>
          <a:xfrm>
            <a:off x="311700" y="1152475"/>
            <a:ext cx="4084030" cy="1535066"/>
          </a:xfrm>
          <a:prstGeom prst="rect">
            <a:avLst/>
          </a:prstGeom>
          <a:noFill/>
          <a:ln>
            <a:noFill/>
          </a:ln>
        </p:spPr>
        <p:txBody>
          <a:bodyPr anchorCtr="0" anchor="t" bIns="91425" lIns="91425" spcFirstLastPara="1" rIns="91425" wrap="square" tIns="91425">
            <a:noAutofit/>
          </a:bodyPr>
          <a:lstStyle/>
          <a:p>
            <a:pPr indent="0" lvl="0" marL="114300" rtl="0" algn="l">
              <a:lnSpc>
                <a:spcPct val="115000"/>
              </a:lnSpc>
              <a:spcBef>
                <a:spcPts val="0"/>
              </a:spcBef>
              <a:spcAft>
                <a:spcPts val="0"/>
              </a:spcAft>
              <a:buSzPts val="1800"/>
              <a:buNone/>
            </a:pPr>
            <a:r>
              <a:rPr b="1" lang="en" sz="1600">
                <a:latin typeface="Helvetica Neue"/>
                <a:ea typeface="Helvetica Neue"/>
                <a:cs typeface="Helvetica Neue"/>
                <a:sym typeface="Helvetica Neue"/>
              </a:rPr>
              <a:t>Good Examples:</a:t>
            </a:r>
            <a:endParaRPr sz="1600">
              <a:latin typeface="Helvetica Neue"/>
              <a:ea typeface="Helvetica Neue"/>
              <a:cs typeface="Helvetica Neue"/>
              <a:sym typeface="Helvetica Neue"/>
            </a:endParaRPr>
          </a:p>
          <a:p>
            <a:pPr indent="-342900" lvl="0" marL="457200" marR="0" rtl="0" algn="l">
              <a:lnSpc>
                <a:spcPct val="115000"/>
              </a:lnSpc>
              <a:spcBef>
                <a:spcPts val="0"/>
              </a:spcBef>
              <a:spcAft>
                <a:spcPts val="0"/>
              </a:spcAft>
              <a:buClr>
                <a:schemeClr val="dk2"/>
              </a:buClr>
              <a:buSzPts val="1800"/>
              <a:buFont typeface="Arial"/>
              <a:buChar char="●"/>
            </a:pPr>
            <a:r>
              <a:rPr lang="en" sz="1600">
                <a:latin typeface="Helvetica Neue"/>
                <a:ea typeface="Helvetica Neue"/>
                <a:cs typeface="Helvetica Neue"/>
                <a:sym typeface="Helvetica Neue"/>
              </a:rPr>
              <a:t>What work and lifestyle conditions greatly impact mental health, and in what way?</a:t>
            </a:r>
            <a:endParaRPr/>
          </a:p>
          <a:p>
            <a:pPr indent="-342900" lvl="0" marL="457200" marR="0" rtl="0" algn="l">
              <a:lnSpc>
                <a:spcPct val="115000"/>
              </a:lnSpc>
              <a:spcBef>
                <a:spcPts val="0"/>
              </a:spcBef>
              <a:spcAft>
                <a:spcPts val="0"/>
              </a:spcAft>
              <a:buClr>
                <a:schemeClr val="dk2"/>
              </a:buClr>
              <a:buSzPts val="1800"/>
              <a:buFont typeface="Arial"/>
              <a:buChar char="●"/>
            </a:pPr>
            <a:r>
              <a:rPr lang="en" sz="1600">
                <a:latin typeface="Helvetica Neue"/>
                <a:ea typeface="Helvetica Neue"/>
                <a:cs typeface="Helvetica Neue"/>
                <a:sym typeface="Helvetica Neue"/>
              </a:rPr>
              <a:t>Based on this data, what factors can be used to predict a candidate’s success within a Canadian election?</a:t>
            </a:r>
            <a:endParaRPr/>
          </a:p>
          <a:p>
            <a:pPr indent="-342900" lvl="0" marL="457200" marR="0" rtl="0" algn="l">
              <a:lnSpc>
                <a:spcPct val="115000"/>
              </a:lnSpc>
              <a:spcBef>
                <a:spcPts val="0"/>
              </a:spcBef>
              <a:spcAft>
                <a:spcPts val="0"/>
              </a:spcAft>
              <a:buClr>
                <a:schemeClr val="dk2"/>
              </a:buClr>
              <a:buSzPts val="1800"/>
              <a:buFont typeface="Arial"/>
              <a:buChar char="●"/>
            </a:pPr>
            <a:r>
              <a:rPr lang="en" sz="1600">
                <a:latin typeface="Helvetica Neue"/>
                <a:ea typeface="Helvetica Neue"/>
                <a:cs typeface="Helvetica Neue"/>
                <a:sym typeface="Helvetica Neue"/>
              </a:rPr>
              <a:t>What features best predict the amount of solar radiation the Earth gets based on data collected by NASA?</a:t>
            </a:r>
            <a:endParaRPr/>
          </a:p>
          <a:p>
            <a:pPr indent="-228600" lvl="0" marL="457200" marR="0" rtl="0" algn="l">
              <a:lnSpc>
                <a:spcPct val="115000"/>
              </a:lnSpc>
              <a:spcBef>
                <a:spcPts val="0"/>
              </a:spcBef>
              <a:spcAft>
                <a:spcPts val="0"/>
              </a:spcAft>
              <a:buClr>
                <a:schemeClr val="dk2"/>
              </a:buClr>
              <a:buSzPts val="1800"/>
              <a:buFont typeface="Arial"/>
              <a:buNone/>
            </a:pPr>
            <a:r>
              <a:t/>
            </a:r>
            <a:endParaRPr sz="1600">
              <a:latin typeface="Helvetica Neue"/>
              <a:ea typeface="Helvetica Neue"/>
              <a:cs typeface="Helvetica Neue"/>
              <a:sym typeface="Helvetica Neue"/>
            </a:endParaRPr>
          </a:p>
        </p:txBody>
      </p:sp>
      <p:sp>
        <p:nvSpPr>
          <p:cNvPr id="85" name="Google Shape;85;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Creating A Good Question</a:t>
            </a:r>
            <a:endParaRPr i="0" sz="2400" u="none" cap="none" strike="noStrike">
              <a:solidFill>
                <a:srgbClr val="1C4587"/>
              </a:solidFill>
              <a:latin typeface="Hind"/>
              <a:ea typeface="Hind"/>
              <a:cs typeface="Hind"/>
              <a:sym typeface="Hind"/>
            </a:endParaRPr>
          </a:p>
        </p:txBody>
      </p:sp>
      <p:sp>
        <p:nvSpPr>
          <p:cNvPr id="86" name="Google Shape;86;p4"/>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7" name="Google Shape;87;p4"/>
          <p:cNvSpPr/>
          <p:nvPr/>
        </p:nvSpPr>
        <p:spPr>
          <a:xfrm>
            <a:off x="6218135" y="2233196"/>
            <a:ext cx="184731"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88" name="Google Shape;88;p4"/>
          <p:cNvSpPr txBox="1"/>
          <p:nvPr/>
        </p:nvSpPr>
        <p:spPr>
          <a:xfrm>
            <a:off x="4748270" y="1152475"/>
            <a:ext cx="4084030" cy="1535066"/>
          </a:xfrm>
          <a:prstGeom prst="rect">
            <a:avLst/>
          </a:prstGeom>
          <a:noFill/>
          <a:ln>
            <a:noFill/>
          </a:ln>
        </p:spPr>
        <p:txBody>
          <a:bodyPr anchorCtr="0" anchor="t" bIns="91425" lIns="91425" spcFirstLastPara="1" rIns="91425" wrap="square" tIns="91425">
            <a:noAutofit/>
          </a:bodyPr>
          <a:lstStyle/>
          <a:p>
            <a:pPr indent="0" lvl="0" marL="114300" marR="0" rtl="0" algn="l">
              <a:lnSpc>
                <a:spcPct val="115000"/>
              </a:lnSpc>
              <a:spcBef>
                <a:spcPts val="0"/>
              </a:spcBef>
              <a:spcAft>
                <a:spcPts val="0"/>
              </a:spcAft>
              <a:buClr>
                <a:schemeClr val="dk2"/>
              </a:buClr>
              <a:buSzPts val="1800"/>
              <a:buFont typeface="Arial"/>
              <a:buNone/>
            </a:pPr>
            <a:r>
              <a:rPr b="1" i="0" lang="en" sz="1600" u="none" cap="none" strike="noStrike">
                <a:solidFill>
                  <a:schemeClr val="dk2"/>
                </a:solidFill>
                <a:latin typeface="Helvetica Neue"/>
                <a:ea typeface="Helvetica Neue"/>
                <a:cs typeface="Helvetica Neue"/>
                <a:sym typeface="Helvetica Neue"/>
              </a:rPr>
              <a:t>Poor Examples:</a:t>
            </a:r>
            <a:endParaRPr b="0" i="0" sz="14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b="0" i="0" lang="en" sz="1600" u="none" cap="none" strike="noStrike">
                <a:solidFill>
                  <a:schemeClr val="dk2"/>
                </a:solidFill>
                <a:latin typeface="Helvetica Neue"/>
                <a:ea typeface="Helvetica Neue"/>
                <a:cs typeface="Helvetica Neue"/>
                <a:sym typeface="Helvetica Neue"/>
              </a:rPr>
              <a:t>What can the data tell me about mental health?</a:t>
            </a:r>
            <a:endParaRPr b="0" i="0" sz="14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b="0" i="0" lang="en" sz="1600" u="none" cap="none" strike="noStrike">
                <a:solidFill>
                  <a:schemeClr val="dk2"/>
                </a:solidFill>
                <a:latin typeface="Helvetica Neue"/>
                <a:ea typeface="Helvetica Neue"/>
                <a:cs typeface="Helvetica Neue"/>
                <a:sym typeface="Helvetica Neue"/>
              </a:rPr>
              <a:t>Is there a relationship between the data and a candidate’s success in a Canadian election?</a:t>
            </a:r>
            <a:endParaRPr b="0" i="0" sz="14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b="0" i="0" lang="en" sz="1600" u="none" cap="none" strike="noStrike">
                <a:solidFill>
                  <a:schemeClr val="dk2"/>
                </a:solidFill>
                <a:latin typeface="Helvetica Neue"/>
                <a:ea typeface="Helvetica Neue"/>
                <a:cs typeface="Helvetica Neue"/>
                <a:sym typeface="Helvetica Neue"/>
              </a:rPr>
              <a:t>Can we predict amount of solar radiation the earth gets?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g60c49d94d0_0_62"/>
          <p:cNvSpPr/>
          <p:nvPr/>
        </p:nvSpPr>
        <p:spPr>
          <a:xfrm>
            <a:off x="479550" y="2138125"/>
            <a:ext cx="1203000" cy="863400"/>
          </a:xfrm>
          <a:prstGeom prst="roundRect">
            <a:avLst>
              <a:gd fmla="val 16667" name="adj"/>
            </a:avLst>
          </a:prstGeom>
          <a:noFill/>
          <a:ln cap="flat" cmpd="sng" w="38100">
            <a:solidFill>
              <a:srgbClr val="A64D7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Hind"/>
                <a:ea typeface="Hind"/>
                <a:cs typeface="Hind"/>
                <a:sym typeface="Hind"/>
              </a:rPr>
              <a:t>Raw data</a:t>
            </a:r>
            <a:endParaRPr b="0" i="0" sz="1800" u="none" cap="none" strike="noStrike">
              <a:solidFill>
                <a:schemeClr val="dk2"/>
              </a:solidFill>
              <a:latin typeface="Hind"/>
              <a:ea typeface="Hind"/>
              <a:cs typeface="Hind"/>
              <a:sym typeface="Hind"/>
            </a:endParaRPr>
          </a:p>
        </p:txBody>
      </p:sp>
      <p:sp>
        <p:nvSpPr>
          <p:cNvPr id="94" name="Google Shape;94;g60c49d94d0_0_62"/>
          <p:cNvSpPr/>
          <p:nvPr/>
        </p:nvSpPr>
        <p:spPr>
          <a:xfrm>
            <a:off x="2391025" y="2138125"/>
            <a:ext cx="1508100" cy="863400"/>
          </a:xfrm>
          <a:prstGeom prst="roundRect">
            <a:avLst>
              <a:gd fmla="val 16667" name="adj"/>
            </a:avLst>
          </a:prstGeom>
          <a:noFill/>
          <a:ln cap="flat" cmpd="sng" w="3810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Hind"/>
                <a:ea typeface="Hind"/>
                <a:cs typeface="Hind"/>
                <a:sym typeface="Hind"/>
              </a:rPr>
              <a:t>Usable data</a:t>
            </a:r>
            <a:endParaRPr b="0" i="0" sz="1800" u="none" cap="none" strike="noStrike">
              <a:solidFill>
                <a:schemeClr val="dk2"/>
              </a:solidFill>
              <a:latin typeface="Hind"/>
              <a:ea typeface="Hind"/>
              <a:cs typeface="Hind"/>
              <a:sym typeface="Hind"/>
            </a:endParaRPr>
          </a:p>
        </p:txBody>
      </p:sp>
      <p:sp>
        <p:nvSpPr>
          <p:cNvPr id="95" name="Google Shape;95;g60c49d94d0_0_62"/>
          <p:cNvSpPr/>
          <p:nvPr/>
        </p:nvSpPr>
        <p:spPr>
          <a:xfrm>
            <a:off x="4607598" y="1866375"/>
            <a:ext cx="1415100" cy="1390800"/>
          </a:xfrm>
          <a:prstGeom prst="roundRect">
            <a:avLst>
              <a:gd fmla="val 16667" name="adj"/>
            </a:avLst>
          </a:prstGeom>
          <a:noFill/>
          <a:ln cap="flat" cmpd="sng" w="38100">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Hind"/>
                <a:ea typeface="Hind"/>
                <a:cs typeface="Hind"/>
                <a:sym typeface="Hind"/>
              </a:rPr>
              <a:t>Statistical and predictive results</a:t>
            </a:r>
            <a:endParaRPr b="0" i="0" sz="1800" u="none" cap="none" strike="noStrike">
              <a:solidFill>
                <a:schemeClr val="dk2"/>
              </a:solidFill>
              <a:latin typeface="Hind"/>
              <a:ea typeface="Hind"/>
              <a:cs typeface="Hind"/>
              <a:sym typeface="Hind"/>
            </a:endParaRPr>
          </a:p>
        </p:txBody>
      </p:sp>
      <p:sp>
        <p:nvSpPr>
          <p:cNvPr id="96" name="Google Shape;96;g60c49d94d0_0_62"/>
          <p:cNvSpPr/>
          <p:nvPr/>
        </p:nvSpPr>
        <p:spPr>
          <a:xfrm>
            <a:off x="6708525" y="2138125"/>
            <a:ext cx="1508100" cy="863400"/>
          </a:xfrm>
          <a:prstGeom prst="roundRect">
            <a:avLst>
              <a:gd fmla="val 16667" name="adj"/>
            </a:avLst>
          </a:prstGeom>
          <a:noFill/>
          <a:ln cap="flat" cmpd="sng" w="3810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Hind"/>
                <a:ea typeface="Hind"/>
                <a:cs typeface="Hind"/>
                <a:sym typeface="Hind"/>
              </a:rPr>
              <a:t>Meaningful output</a:t>
            </a:r>
            <a:endParaRPr b="0" i="0" sz="1800" u="none" cap="none" strike="noStrike">
              <a:solidFill>
                <a:schemeClr val="dk2"/>
              </a:solidFill>
              <a:latin typeface="Hind"/>
              <a:ea typeface="Hind"/>
              <a:cs typeface="Hind"/>
              <a:sym typeface="Hind"/>
            </a:endParaRPr>
          </a:p>
        </p:txBody>
      </p:sp>
      <p:cxnSp>
        <p:nvCxnSpPr>
          <p:cNvPr id="97" name="Google Shape;97;g60c49d94d0_0_62"/>
          <p:cNvCxnSpPr>
            <a:stCxn id="93" idx="3"/>
            <a:endCxn id="94" idx="1"/>
          </p:cNvCxnSpPr>
          <p:nvPr/>
        </p:nvCxnSpPr>
        <p:spPr>
          <a:xfrm>
            <a:off x="1682550" y="2569825"/>
            <a:ext cx="708600" cy="0"/>
          </a:xfrm>
          <a:prstGeom prst="straightConnector1">
            <a:avLst/>
          </a:prstGeom>
          <a:noFill/>
          <a:ln cap="flat" cmpd="sng" w="28575">
            <a:solidFill>
              <a:srgbClr val="A64D79"/>
            </a:solidFill>
            <a:prstDash val="solid"/>
            <a:round/>
            <a:headEnd len="sm" w="sm" type="none"/>
            <a:tailEnd len="med" w="med" type="triangle"/>
          </a:ln>
        </p:spPr>
      </p:cxnSp>
      <p:cxnSp>
        <p:nvCxnSpPr>
          <p:cNvPr id="98" name="Google Shape;98;g60c49d94d0_0_62"/>
          <p:cNvCxnSpPr>
            <a:stCxn id="94" idx="3"/>
            <a:endCxn id="95" idx="1"/>
          </p:cNvCxnSpPr>
          <p:nvPr/>
        </p:nvCxnSpPr>
        <p:spPr>
          <a:xfrm flipH="1" rot="10800000">
            <a:off x="3899125" y="2561725"/>
            <a:ext cx="708600" cy="8100"/>
          </a:xfrm>
          <a:prstGeom prst="straightConnector1">
            <a:avLst/>
          </a:prstGeom>
          <a:noFill/>
          <a:ln cap="flat" cmpd="sng" w="28575">
            <a:solidFill>
              <a:srgbClr val="674EA7"/>
            </a:solidFill>
            <a:prstDash val="solid"/>
            <a:round/>
            <a:headEnd len="sm" w="sm" type="none"/>
            <a:tailEnd len="med" w="med" type="triangle"/>
          </a:ln>
        </p:spPr>
      </p:cxnSp>
      <p:cxnSp>
        <p:nvCxnSpPr>
          <p:cNvPr id="99" name="Google Shape;99;g60c49d94d0_0_62"/>
          <p:cNvCxnSpPr>
            <a:stCxn id="95" idx="3"/>
            <a:endCxn id="96" idx="1"/>
          </p:cNvCxnSpPr>
          <p:nvPr/>
        </p:nvCxnSpPr>
        <p:spPr>
          <a:xfrm>
            <a:off x="6022698" y="2561775"/>
            <a:ext cx="685800" cy="8100"/>
          </a:xfrm>
          <a:prstGeom prst="straightConnector1">
            <a:avLst/>
          </a:prstGeom>
          <a:noFill/>
          <a:ln cap="flat" cmpd="sng" w="28575">
            <a:solidFill>
              <a:srgbClr val="3C78D8"/>
            </a:solidFill>
            <a:prstDash val="solid"/>
            <a:round/>
            <a:headEnd len="sm" w="sm" type="none"/>
            <a:tailEnd len="med" w="med" type="triangle"/>
          </a:ln>
        </p:spPr>
      </p:cxnSp>
      <p:sp>
        <p:nvSpPr>
          <p:cNvPr id="100" name="Google Shape;100;g60c49d94d0_0_62"/>
          <p:cNvSpPr txBox="1"/>
          <p:nvPr/>
        </p:nvSpPr>
        <p:spPr>
          <a:xfrm>
            <a:off x="1426750" y="2973325"/>
            <a:ext cx="1580100" cy="79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ind"/>
                <a:ea typeface="Hind"/>
                <a:cs typeface="Hind"/>
                <a:sym typeface="Hind"/>
              </a:rPr>
              <a:t>Data cleaning, imputation, normalization</a:t>
            </a:r>
            <a:endParaRPr b="0" i="0" sz="1400" u="none" cap="none" strike="noStrike">
              <a:solidFill>
                <a:schemeClr val="dk2"/>
              </a:solidFill>
              <a:latin typeface="Hind"/>
              <a:ea typeface="Hind"/>
              <a:cs typeface="Hind"/>
              <a:sym typeface="Hind"/>
            </a:endParaRPr>
          </a:p>
        </p:txBody>
      </p:sp>
      <p:sp>
        <p:nvSpPr>
          <p:cNvPr id="101" name="Google Shape;101;g60c49d94d0_0_62"/>
          <p:cNvSpPr txBox="1"/>
          <p:nvPr/>
        </p:nvSpPr>
        <p:spPr>
          <a:xfrm>
            <a:off x="3456400" y="3001525"/>
            <a:ext cx="1415100" cy="79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ind"/>
                <a:ea typeface="Hind"/>
                <a:cs typeface="Hind"/>
                <a:sym typeface="Hind"/>
              </a:rPr>
              <a:t>Data analysis, predictive modeling, etc.</a:t>
            </a:r>
            <a:endParaRPr b="0" i="0" sz="1400" u="none" cap="none" strike="noStrike">
              <a:solidFill>
                <a:schemeClr val="dk2"/>
              </a:solidFill>
              <a:latin typeface="Hind"/>
              <a:ea typeface="Hind"/>
              <a:cs typeface="Hind"/>
              <a:sym typeface="Hind"/>
            </a:endParaRPr>
          </a:p>
        </p:txBody>
      </p:sp>
      <p:cxnSp>
        <p:nvCxnSpPr>
          <p:cNvPr id="102" name="Google Shape;102;g60c49d94d0_0_62"/>
          <p:cNvCxnSpPr>
            <a:stCxn id="95" idx="3"/>
            <a:endCxn id="95" idx="2"/>
          </p:cNvCxnSpPr>
          <p:nvPr/>
        </p:nvCxnSpPr>
        <p:spPr>
          <a:xfrm flipH="1">
            <a:off x="5315298" y="2561775"/>
            <a:ext cx="707400" cy="695400"/>
          </a:xfrm>
          <a:prstGeom prst="curvedConnector4">
            <a:avLst>
              <a:gd fmla="val -33662" name="adj1"/>
              <a:gd fmla="val 134243" name="adj2"/>
            </a:avLst>
          </a:prstGeom>
          <a:noFill/>
          <a:ln cap="flat" cmpd="sng" w="28575">
            <a:solidFill>
              <a:srgbClr val="3C78D8"/>
            </a:solidFill>
            <a:prstDash val="solid"/>
            <a:round/>
            <a:headEnd len="sm" w="sm" type="none"/>
            <a:tailEnd len="med" w="med" type="triangle"/>
          </a:ln>
        </p:spPr>
      </p:cxnSp>
      <p:sp>
        <p:nvSpPr>
          <p:cNvPr id="103" name="Google Shape;103;g60c49d94d0_0_62"/>
          <p:cNvSpPr/>
          <p:nvPr/>
        </p:nvSpPr>
        <p:spPr>
          <a:xfrm>
            <a:off x="895737" y="2698525"/>
            <a:ext cx="2282100" cy="13437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g60c49d94d0_0_62"/>
          <p:cNvSpPr txBox="1"/>
          <p:nvPr/>
        </p:nvSpPr>
        <p:spPr>
          <a:xfrm>
            <a:off x="5639050" y="3433025"/>
            <a:ext cx="1127100" cy="999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ind"/>
                <a:ea typeface="Hind"/>
                <a:cs typeface="Hind"/>
                <a:sym typeface="Hind"/>
              </a:rPr>
              <a:t>Debugging, improving models and analysis</a:t>
            </a:r>
            <a:endParaRPr b="0" i="0" sz="1400" u="none" cap="none" strike="noStrike">
              <a:solidFill>
                <a:schemeClr val="dk2"/>
              </a:solidFill>
              <a:latin typeface="Hind"/>
              <a:ea typeface="Hind"/>
              <a:cs typeface="Hind"/>
              <a:sym typeface="Hind"/>
            </a:endParaRPr>
          </a:p>
        </p:txBody>
      </p:sp>
      <p:sp>
        <p:nvSpPr>
          <p:cNvPr id="105" name="Google Shape;105;g60c49d94d0_0_62"/>
          <p:cNvSpPr txBox="1"/>
          <p:nvPr/>
        </p:nvSpPr>
        <p:spPr>
          <a:xfrm>
            <a:off x="6022700" y="1503400"/>
            <a:ext cx="13029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ind"/>
                <a:ea typeface="Hind"/>
                <a:cs typeface="Hind"/>
                <a:sym typeface="Hind"/>
              </a:rPr>
              <a:t>Summary and visualization</a:t>
            </a:r>
            <a:endParaRPr b="0" i="0" sz="1400" u="none" cap="none" strike="noStrike">
              <a:solidFill>
                <a:schemeClr val="dk2"/>
              </a:solidFill>
              <a:latin typeface="Hind"/>
              <a:ea typeface="Hind"/>
              <a:cs typeface="Hind"/>
              <a:sym typeface="Hind"/>
            </a:endParaRPr>
          </a:p>
        </p:txBody>
      </p:sp>
      <p:sp>
        <p:nvSpPr>
          <p:cNvPr id="106" name="Google Shape;106;g60c49d94d0_0_62"/>
          <p:cNvSpPr txBox="1"/>
          <p:nvPr/>
        </p:nvSpPr>
        <p:spPr>
          <a:xfrm>
            <a:off x="1620600" y="4084975"/>
            <a:ext cx="1810500" cy="46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1000" u="none" cap="none" strike="noStrike">
                <a:solidFill>
                  <a:schemeClr val="dk2"/>
                </a:solidFill>
                <a:latin typeface="Hind"/>
                <a:ea typeface="Hind"/>
                <a:cs typeface="Hind"/>
                <a:sym typeface="Hind"/>
              </a:rPr>
              <a:t>We are here!</a:t>
            </a:r>
            <a:endParaRPr b="1" i="0" sz="1000" u="none" cap="none" strike="noStrike">
              <a:solidFill>
                <a:srgbClr val="000000"/>
              </a:solidFill>
              <a:latin typeface="Arial"/>
              <a:ea typeface="Arial"/>
              <a:cs typeface="Arial"/>
              <a:sym typeface="Arial"/>
            </a:endParaRPr>
          </a:p>
        </p:txBody>
      </p:sp>
      <p:sp>
        <p:nvSpPr>
          <p:cNvPr id="107" name="Google Shape;107;g60c49d94d0_0_62"/>
          <p:cNvSpPr txBox="1"/>
          <p:nvPr/>
        </p:nvSpPr>
        <p:spPr>
          <a:xfrm>
            <a:off x="479550" y="4698475"/>
            <a:ext cx="2282100" cy="34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595959"/>
                </a:solidFill>
                <a:latin typeface="Arial"/>
                <a:ea typeface="Arial"/>
                <a:cs typeface="Arial"/>
                <a:sym typeface="Arial"/>
              </a:rPr>
              <a:t>https://towardsdatascience.com/5-steps-of-a-data-science-project-lifecycle-26c50372b492</a:t>
            </a:r>
            <a:endParaRPr b="0" i="0" sz="700" u="none" cap="none" strike="noStrike">
              <a:solidFill>
                <a:srgbClr val="595959"/>
              </a:solidFill>
              <a:latin typeface="Arial"/>
              <a:ea typeface="Arial"/>
              <a:cs typeface="Arial"/>
              <a:sym typeface="Arial"/>
            </a:endParaRPr>
          </a:p>
        </p:txBody>
      </p:sp>
      <p:sp>
        <p:nvSpPr>
          <p:cNvPr id="108" name="Google Shape;108;g60c49d94d0_0_6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The Data Pipeline</a:t>
            </a:r>
            <a:endParaRPr i="0" sz="2400" u="none" cap="none" strike="noStrike">
              <a:solidFill>
                <a:srgbClr val="1C4587"/>
              </a:solidFill>
              <a:latin typeface="Hind"/>
              <a:ea typeface="Hind"/>
              <a:cs typeface="Hind"/>
              <a:sym typeface="Hind"/>
            </a:endParaRPr>
          </a:p>
        </p:txBody>
      </p:sp>
      <p:sp>
        <p:nvSpPr>
          <p:cNvPr id="109" name="Google Shape;109;g60c49d94d0_0_62"/>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0" name="Google Shape;110;g60c49d94d0_0_62"/>
          <p:cNvSpPr/>
          <p:nvPr/>
        </p:nvSpPr>
        <p:spPr>
          <a:xfrm>
            <a:off x="478084" y="1097425"/>
            <a:ext cx="1203000" cy="730820"/>
          </a:xfrm>
          <a:prstGeom prst="roundRect">
            <a:avLst>
              <a:gd fmla="val 16667" name="adj"/>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elvetica Neue"/>
                <a:ea typeface="Helvetica Neue"/>
                <a:cs typeface="Helvetica Neue"/>
                <a:sym typeface="Helvetica Neue"/>
              </a:rPr>
              <a:t>Problem Statement</a:t>
            </a:r>
            <a:endParaRPr b="0" i="0" sz="1400" u="none" cap="none" strike="noStrike">
              <a:solidFill>
                <a:schemeClr val="dk2"/>
              </a:solidFill>
              <a:latin typeface="Helvetica Neue"/>
              <a:ea typeface="Helvetica Neue"/>
              <a:cs typeface="Helvetica Neue"/>
              <a:sym typeface="Helvetica Neue"/>
            </a:endParaRPr>
          </a:p>
        </p:txBody>
      </p:sp>
      <p:cxnSp>
        <p:nvCxnSpPr>
          <p:cNvPr id="111" name="Google Shape;111;g60c49d94d0_0_62"/>
          <p:cNvCxnSpPr>
            <a:stCxn id="110" idx="2"/>
            <a:endCxn id="93" idx="0"/>
          </p:cNvCxnSpPr>
          <p:nvPr/>
        </p:nvCxnSpPr>
        <p:spPr>
          <a:xfrm>
            <a:off x="1079584" y="1828245"/>
            <a:ext cx="1500" cy="309900"/>
          </a:xfrm>
          <a:prstGeom prst="straightConnector1">
            <a:avLst/>
          </a:prstGeom>
          <a:noFill/>
          <a:ln cap="flat" cmpd="sng" w="28575">
            <a:solidFill>
              <a:srgbClr val="FDA739"/>
            </a:solidFill>
            <a:prstDash val="solid"/>
            <a:round/>
            <a:headEnd len="sm" w="sm" type="none"/>
            <a:tailEnd len="med" w="med" type="triangle"/>
          </a:ln>
        </p:spPr>
      </p:cxnSp>
      <p:sp>
        <p:nvSpPr>
          <p:cNvPr id="112" name="Google Shape;112;g60c49d94d0_0_62"/>
          <p:cNvSpPr/>
          <p:nvPr/>
        </p:nvSpPr>
        <p:spPr>
          <a:xfrm>
            <a:off x="7045263" y="3311405"/>
            <a:ext cx="1203000" cy="730820"/>
          </a:xfrm>
          <a:prstGeom prst="roundRect">
            <a:avLst>
              <a:gd fmla="val 16667" name="adj"/>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elvetica Neue"/>
                <a:ea typeface="Helvetica Neue"/>
                <a:cs typeface="Helvetica Neue"/>
                <a:sym typeface="Helvetica Neue"/>
              </a:rPr>
              <a:t>Solution</a:t>
            </a:r>
            <a:endParaRPr b="0" i="0" sz="1400" u="none" cap="none" strike="noStrike">
              <a:solidFill>
                <a:schemeClr val="dk2"/>
              </a:solidFill>
              <a:latin typeface="Helvetica Neue"/>
              <a:ea typeface="Helvetica Neue"/>
              <a:cs typeface="Helvetica Neue"/>
              <a:sym typeface="Helvetica Neue"/>
            </a:endParaRPr>
          </a:p>
        </p:txBody>
      </p:sp>
      <p:cxnSp>
        <p:nvCxnSpPr>
          <p:cNvPr id="113" name="Google Shape;113;g60c49d94d0_0_62"/>
          <p:cNvCxnSpPr>
            <a:stCxn id="96" idx="3"/>
            <a:endCxn id="112" idx="3"/>
          </p:cNvCxnSpPr>
          <p:nvPr/>
        </p:nvCxnSpPr>
        <p:spPr>
          <a:xfrm>
            <a:off x="8216625" y="2569825"/>
            <a:ext cx="31500" cy="1107000"/>
          </a:xfrm>
          <a:prstGeom prst="bentConnector3">
            <a:avLst>
              <a:gd fmla="val 826153" name="adj1"/>
            </a:avLst>
          </a:prstGeom>
          <a:noFill/>
          <a:ln cap="flat" cmpd="sng" w="28575">
            <a:solidFill>
              <a:schemeClr val="accent1"/>
            </a:solidFill>
            <a:prstDash val="solid"/>
            <a:round/>
            <a:headEnd len="sm" w="sm"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638fafb443_4_90"/>
          <p:cNvSpPr txBox="1"/>
          <p:nvPr>
            <p:ph idx="1" type="body"/>
          </p:nvPr>
        </p:nvSpPr>
        <p:spPr>
          <a:xfrm>
            <a:off x="311700" y="1152475"/>
            <a:ext cx="8520600" cy="1535066"/>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b="1" lang="en" sz="1600">
                <a:latin typeface="Helvetica Neue"/>
                <a:ea typeface="Helvetica Neue"/>
                <a:cs typeface="Helvetica Neue"/>
                <a:sym typeface="Helvetica Neue"/>
              </a:rPr>
              <a:t>Option 1: </a:t>
            </a:r>
            <a:r>
              <a:rPr lang="en" sz="1600">
                <a:latin typeface="Helvetica Neue"/>
                <a:ea typeface="Helvetica Neue"/>
                <a:cs typeface="Helvetica Neue"/>
                <a:sym typeface="Helvetica Neue"/>
              </a:rPr>
              <a:t>Web scraping directly from web with tools like </a:t>
            </a:r>
            <a:r>
              <a:rPr lang="en" sz="1600" u="sng">
                <a:solidFill>
                  <a:schemeClr val="hlink"/>
                </a:solidFill>
                <a:latin typeface="Helvetica Neue"/>
                <a:ea typeface="Helvetica Neue"/>
                <a:cs typeface="Helvetica Neue"/>
                <a:sym typeface="Helvetica Neue"/>
                <a:hlinkClick r:id="rId3"/>
              </a:rPr>
              <a:t>BeautifulSoup</a:t>
            </a:r>
            <a:endParaRPr sz="1600" u="sng">
              <a:latin typeface="Helvetica Neue"/>
              <a:ea typeface="Helvetica Neue"/>
              <a:cs typeface="Helvetica Neue"/>
              <a:sym typeface="Helvetica Neue"/>
            </a:endParaRPr>
          </a:p>
          <a:p>
            <a:pPr indent="-342900" lvl="0" marL="457200" rtl="0" algn="l">
              <a:lnSpc>
                <a:spcPct val="115000"/>
              </a:lnSpc>
              <a:spcBef>
                <a:spcPts val="0"/>
              </a:spcBef>
              <a:spcAft>
                <a:spcPts val="0"/>
              </a:spcAft>
              <a:buSzPts val="1800"/>
              <a:buChar char="●"/>
            </a:pPr>
            <a:r>
              <a:rPr b="1" lang="en" sz="1600">
                <a:latin typeface="Helvetica Neue"/>
                <a:ea typeface="Helvetica Neue"/>
                <a:cs typeface="Helvetica Neue"/>
                <a:sym typeface="Helvetica Neue"/>
              </a:rPr>
              <a:t>Option 2: </a:t>
            </a:r>
            <a:r>
              <a:rPr lang="en" sz="1600">
                <a:latin typeface="Helvetica Neue"/>
                <a:ea typeface="Helvetica Neue"/>
                <a:cs typeface="Helvetica Neue"/>
                <a:sym typeface="Helvetica Neue"/>
              </a:rPr>
              <a:t>Querying from databases</a:t>
            </a:r>
            <a:endParaRPr sz="1600">
              <a:latin typeface="Helvetica Neue"/>
              <a:ea typeface="Helvetica Neue"/>
              <a:cs typeface="Helvetica Neue"/>
              <a:sym typeface="Helvetica Neue"/>
            </a:endParaRPr>
          </a:p>
          <a:p>
            <a:pPr indent="-342900" lvl="0" marL="457200" rtl="0" algn="l">
              <a:lnSpc>
                <a:spcPct val="115000"/>
              </a:lnSpc>
              <a:spcBef>
                <a:spcPts val="0"/>
              </a:spcBef>
              <a:spcAft>
                <a:spcPts val="0"/>
              </a:spcAft>
              <a:buSzPts val="1800"/>
              <a:buChar char="●"/>
            </a:pPr>
            <a:r>
              <a:rPr b="1" lang="en" sz="1600">
                <a:latin typeface="Helvetica Neue"/>
                <a:ea typeface="Helvetica Neue"/>
                <a:cs typeface="Helvetica Neue"/>
                <a:sym typeface="Helvetica Neue"/>
              </a:rPr>
              <a:t>Option 3:</a:t>
            </a:r>
            <a:r>
              <a:rPr lang="en" sz="1600">
                <a:latin typeface="Helvetica Neue"/>
                <a:ea typeface="Helvetica Neue"/>
                <a:cs typeface="Helvetica Neue"/>
                <a:sym typeface="Helvetica Neue"/>
              </a:rPr>
              <a:t> Downloading data directly (ex. from Kaggle/Inter-governmental organizations/Govt./Corporate websites)</a:t>
            </a:r>
            <a:endParaRPr/>
          </a:p>
          <a:p>
            <a:pPr indent="-228600" lvl="0" marL="457200" rtl="0" algn="l">
              <a:lnSpc>
                <a:spcPct val="115000"/>
              </a:lnSpc>
              <a:spcBef>
                <a:spcPts val="0"/>
              </a:spcBef>
              <a:spcAft>
                <a:spcPts val="0"/>
              </a:spcAft>
              <a:buSzPts val="1800"/>
              <a:buNone/>
            </a:pPr>
            <a:r>
              <a:t/>
            </a:r>
            <a:endParaRPr sz="1600">
              <a:latin typeface="Helvetica Neue"/>
              <a:ea typeface="Helvetica Neue"/>
              <a:cs typeface="Helvetica Neue"/>
              <a:sym typeface="Helvetica Neue"/>
            </a:endParaRPr>
          </a:p>
        </p:txBody>
      </p:sp>
      <p:pic>
        <p:nvPicPr>
          <p:cNvPr id="119" name="Google Shape;119;g638fafb443_4_90"/>
          <p:cNvPicPr preferRelativeResize="0"/>
          <p:nvPr/>
        </p:nvPicPr>
        <p:blipFill rotWithShape="1">
          <a:blip r:embed="rId4">
            <a:alphaModFix/>
          </a:blip>
          <a:srcRect b="0" l="0" r="0" t="0"/>
          <a:stretch/>
        </p:blipFill>
        <p:spPr>
          <a:xfrm>
            <a:off x="3845089" y="3046785"/>
            <a:ext cx="1453821" cy="1453821"/>
          </a:xfrm>
          <a:prstGeom prst="rect">
            <a:avLst/>
          </a:prstGeom>
          <a:noFill/>
          <a:ln>
            <a:noFill/>
          </a:ln>
        </p:spPr>
      </p:pic>
      <p:sp>
        <p:nvSpPr>
          <p:cNvPr id="120" name="Google Shape;120;g638fafb443_4_9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Acquiring data</a:t>
            </a:r>
            <a:endParaRPr i="0" sz="2400" u="none" cap="none" strike="noStrike">
              <a:solidFill>
                <a:srgbClr val="1C4587"/>
              </a:solidFill>
              <a:latin typeface="Hind"/>
              <a:ea typeface="Hind"/>
              <a:cs typeface="Hind"/>
              <a:sym typeface="Hind"/>
            </a:endParaRPr>
          </a:p>
        </p:txBody>
      </p:sp>
      <p:sp>
        <p:nvSpPr>
          <p:cNvPr id="121" name="Google Shape;121;g638fafb443_4_90"/>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2" name="Google Shape;122;g638fafb443_4_90"/>
          <p:cNvSpPr/>
          <p:nvPr/>
        </p:nvSpPr>
        <p:spPr>
          <a:xfrm>
            <a:off x="6218135" y="2233196"/>
            <a:ext cx="137730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595959"/>
                </a:solidFill>
                <a:latin typeface="Helvetica Neue"/>
                <a:ea typeface="Helvetica Neue"/>
                <a:cs typeface="Helvetica Neue"/>
                <a:sym typeface="Helvetica Neue"/>
              </a:rPr>
              <a:t>…and more!</a:t>
            </a:r>
            <a:endParaRPr b="0" i="0" sz="1600" u="none" cap="none" strike="noStrike">
              <a:solidFill>
                <a:srgbClr val="595959"/>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Finding a Relevant Dataset</a:t>
            </a:r>
            <a:endParaRPr i="0" sz="2400" u="none" cap="none" strike="noStrike">
              <a:solidFill>
                <a:srgbClr val="1C4587"/>
              </a:solidFill>
              <a:latin typeface="Hind"/>
              <a:ea typeface="Hind"/>
              <a:cs typeface="Hind"/>
              <a:sym typeface="Hind"/>
            </a:endParaRPr>
          </a:p>
        </p:txBody>
      </p:sp>
      <p:sp>
        <p:nvSpPr>
          <p:cNvPr id="128" name="Google Shape;128;p5"/>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9" name="Google Shape;129;p5"/>
          <p:cNvSpPr/>
          <p:nvPr/>
        </p:nvSpPr>
        <p:spPr>
          <a:xfrm>
            <a:off x="6218135" y="2233196"/>
            <a:ext cx="184731"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pic>
        <p:nvPicPr>
          <p:cNvPr id="130" name="Google Shape;130;p5"/>
          <p:cNvPicPr preferRelativeResize="0"/>
          <p:nvPr/>
        </p:nvPicPr>
        <p:blipFill rotWithShape="1">
          <a:blip r:embed="rId3">
            <a:alphaModFix/>
          </a:blip>
          <a:srcRect b="0" l="701" r="0" t="0"/>
          <a:stretch/>
        </p:blipFill>
        <p:spPr>
          <a:xfrm>
            <a:off x="3647552" y="2076063"/>
            <a:ext cx="5496447" cy="2848362"/>
          </a:xfrm>
          <a:prstGeom prst="rect">
            <a:avLst/>
          </a:prstGeom>
          <a:noFill/>
          <a:ln>
            <a:noFill/>
          </a:ln>
        </p:spPr>
      </p:pic>
      <p:sp>
        <p:nvSpPr>
          <p:cNvPr id="131" name="Google Shape;131;p5"/>
          <p:cNvSpPr txBox="1"/>
          <p:nvPr>
            <p:ph idx="1" type="body"/>
          </p:nvPr>
        </p:nvSpPr>
        <p:spPr>
          <a:xfrm>
            <a:off x="311700" y="1152474"/>
            <a:ext cx="8520600" cy="3369283"/>
          </a:xfrm>
          <a:prstGeom prst="rect">
            <a:avLst/>
          </a:prstGeom>
          <a:noFill/>
          <a:ln>
            <a:noFill/>
          </a:ln>
        </p:spPr>
        <p:txBody>
          <a:bodyPr anchorCtr="0" anchor="t" bIns="91425" lIns="91425" spcFirstLastPara="1" rIns="91425" wrap="square" tIns="91425">
            <a:noAutofit/>
          </a:bodyPr>
          <a:lstStyle/>
          <a:p>
            <a:pPr indent="0" lvl="0" marL="114300" rtl="0" algn="l">
              <a:lnSpc>
                <a:spcPct val="115000"/>
              </a:lnSpc>
              <a:spcBef>
                <a:spcPts val="0"/>
              </a:spcBef>
              <a:spcAft>
                <a:spcPts val="0"/>
              </a:spcAft>
              <a:buSzPts val="1800"/>
              <a:buNone/>
            </a:pPr>
            <a:r>
              <a:rPr b="1" lang="en" sz="1600">
                <a:latin typeface="Helvetica Neue"/>
                <a:ea typeface="Helvetica Neue"/>
                <a:cs typeface="Helvetica Neue"/>
                <a:sym typeface="Helvetica Neue"/>
              </a:rPr>
              <a:t>Questions to Ask Yourself…</a:t>
            </a:r>
            <a:endParaRPr/>
          </a:p>
          <a:p>
            <a:pPr indent="-342900" lvl="0" marL="457200" marR="0" rtl="0" algn="l">
              <a:lnSpc>
                <a:spcPct val="115000"/>
              </a:lnSpc>
              <a:spcBef>
                <a:spcPts val="0"/>
              </a:spcBef>
              <a:spcAft>
                <a:spcPts val="0"/>
              </a:spcAft>
              <a:buClr>
                <a:schemeClr val="dk2"/>
              </a:buClr>
              <a:buSzPts val="1800"/>
              <a:buFont typeface="Arial"/>
              <a:buChar char="●"/>
            </a:pPr>
            <a:r>
              <a:rPr lang="en" sz="1600">
                <a:latin typeface="Helvetica Neue"/>
                <a:ea typeface="Helvetica Neue"/>
                <a:cs typeface="Helvetica Neue"/>
                <a:sym typeface="Helvetica Neue"/>
              </a:rPr>
              <a:t>Does the data measure what you care about? </a:t>
            </a:r>
            <a:endParaRPr/>
          </a:p>
          <a:p>
            <a:pPr indent="-342900" lvl="0" marL="457200" marR="0" rtl="0" algn="l">
              <a:lnSpc>
                <a:spcPct val="115000"/>
              </a:lnSpc>
              <a:spcBef>
                <a:spcPts val="0"/>
              </a:spcBef>
              <a:spcAft>
                <a:spcPts val="0"/>
              </a:spcAft>
              <a:buClr>
                <a:schemeClr val="dk2"/>
              </a:buClr>
              <a:buSzPts val="1800"/>
              <a:buFont typeface="Arial"/>
              <a:buChar char="●"/>
            </a:pPr>
            <a:r>
              <a:rPr lang="en" sz="1600">
                <a:latin typeface="Helvetica Neue"/>
                <a:ea typeface="Helvetica Neue"/>
                <a:cs typeface="Helvetica Neue"/>
                <a:sym typeface="Helvetica Neue"/>
              </a:rPr>
              <a:t>Is your data connected/related?</a:t>
            </a:r>
            <a:endParaRPr/>
          </a:p>
          <a:p>
            <a:pPr indent="-342900" lvl="0" marL="457200" marR="0" rtl="0" algn="l">
              <a:lnSpc>
                <a:spcPct val="115000"/>
              </a:lnSpc>
              <a:spcBef>
                <a:spcPts val="0"/>
              </a:spcBef>
              <a:spcAft>
                <a:spcPts val="0"/>
              </a:spcAft>
              <a:buClr>
                <a:schemeClr val="dk2"/>
              </a:buClr>
              <a:buSzPts val="1800"/>
              <a:buFont typeface="Arial"/>
              <a:buChar char="●"/>
            </a:pPr>
            <a:r>
              <a:rPr lang="en" sz="1600">
                <a:latin typeface="Helvetica Neue"/>
                <a:ea typeface="Helvetica Neue"/>
                <a:cs typeface="Helvetica Neue"/>
                <a:sym typeface="Helvetica Neue"/>
              </a:rPr>
              <a:t>Do you have a lot of data?</a:t>
            </a:r>
            <a:endParaRPr sz="1200">
              <a:latin typeface="Helvetica Neue"/>
              <a:ea typeface="Helvetica Neue"/>
              <a:cs typeface="Helvetica Neue"/>
              <a:sym typeface="Helvetica Neue"/>
            </a:endParaRPr>
          </a:p>
          <a:p>
            <a:pPr indent="0" lvl="0" marL="114300" rtl="0" algn="l">
              <a:lnSpc>
                <a:spcPct val="115000"/>
              </a:lnSpc>
              <a:spcBef>
                <a:spcPts val="0"/>
              </a:spcBef>
              <a:spcAft>
                <a:spcPts val="0"/>
              </a:spcAft>
              <a:buSzPts val="1800"/>
              <a:buNone/>
            </a:pPr>
            <a:r>
              <a:t/>
            </a:r>
            <a:endParaRPr b="1" sz="1600">
              <a:latin typeface="Helvetica Neue"/>
              <a:ea typeface="Helvetica Neue"/>
              <a:cs typeface="Helvetica Neue"/>
              <a:sym typeface="Helvetica Neue"/>
            </a:endParaRPr>
          </a:p>
          <a:p>
            <a:pPr indent="0" lvl="0" marL="114300" rtl="0" algn="l">
              <a:lnSpc>
                <a:spcPct val="115000"/>
              </a:lnSpc>
              <a:spcBef>
                <a:spcPts val="0"/>
              </a:spcBef>
              <a:spcAft>
                <a:spcPts val="0"/>
              </a:spcAft>
              <a:buSzPts val="1800"/>
              <a:buNone/>
            </a:pPr>
            <a:r>
              <a:t/>
            </a:r>
            <a:endParaRPr b="1" sz="1600">
              <a:latin typeface="Helvetica Neue"/>
              <a:ea typeface="Helvetica Neue"/>
              <a:cs typeface="Helvetica Neue"/>
              <a:sym typeface="Helvetica Neue"/>
            </a:endParaRPr>
          </a:p>
          <a:p>
            <a:pPr indent="0" lvl="0" marL="114300" rtl="0" algn="l">
              <a:lnSpc>
                <a:spcPct val="115000"/>
              </a:lnSpc>
              <a:spcBef>
                <a:spcPts val="0"/>
              </a:spcBef>
              <a:spcAft>
                <a:spcPts val="0"/>
              </a:spcAft>
              <a:buSzPts val="1800"/>
              <a:buNone/>
            </a:pPr>
            <a:r>
              <a:t/>
            </a:r>
            <a:endParaRPr b="1" sz="1600">
              <a:latin typeface="Helvetica Neue"/>
              <a:ea typeface="Helvetica Neue"/>
              <a:cs typeface="Helvetica Neue"/>
              <a:sym typeface="Helvetica Neue"/>
            </a:endParaRPr>
          </a:p>
          <a:p>
            <a:pPr indent="0" lvl="0" marL="114300" rtl="0" algn="l">
              <a:lnSpc>
                <a:spcPct val="115000"/>
              </a:lnSpc>
              <a:spcBef>
                <a:spcPts val="0"/>
              </a:spcBef>
              <a:spcAft>
                <a:spcPts val="0"/>
              </a:spcAft>
              <a:buSzPts val="1800"/>
              <a:buNone/>
            </a:pPr>
            <a:r>
              <a:t/>
            </a:r>
            <a:endParaRPr b="1" sz="1600">
              <a:latin typeface="Helvetica Neue"/>
              <a:ea typeface="Helvetica Neue"/>
              <a:cs typeface="Helvetica Neue"/>
              <a:sym typeface="Helvetica Neue"/>
            </a:endParaRPr>
          </a:p>
          <a:p>
            <a:pPr indent="0" lvl="0" marL="114300" rtl="0" algn="l">
              <a:lnSpc>
                <a:spcPct val="115000"/>
              </a:lnSpc>
              <a:spcBef>
                <a:spcPts val="0"/>
              </a:spcBef>
              <a:spcAft>
                <a:spcPts val="0"/>
              </a:spcAft>
              <a:buSzPts val="1800"/>
              <a:buNone/>
            </a:pPr>
            <a:r>
              <a:t/>
            </a:r>
            <a:endParaRPr b="1" sz="1600">
              <a:latin typeface="Helvetica Neue"/>
              <a:ea typeface="Helvetica Neue"/>
              <a:cs typeface="Helvetica Neue"/>
              <a:sym typeface="Helvetica Neue"/>
            </a:endParaRPr>
          </a:p>
          <a:p>
            <a:pPr indent="0" lvl="0" marL="114300" rtl="0" algn="l">
              <a:lnSpc>
                <a:spcPct val="115000"/>
              </a:lnSpc>
              <a:spcBef>
                <a:spcPts val="0"/>
              </a:spcBef>
              <a:spcAft>
                <a:spcPts val="0"/>
              </a:spcAft>
              <a:buSzPts val="1800"/>
              <a:buNone/>
            </a:pPr>
            <a:r>
              <a:t/>
            </a:r>
            <a:endParaRPr b="1" sz="1600">
              <a:latin typeface="Helvetica Neue"/>
              <a:ea typeface="Helvetica Neue"/>
              <a:cs typeface="Helvetica Neue"/>
              <a:sym typeface="Helvetica Neue"/>
            </a:endParaRPr>
          </a:p>
          <a:p>
            <a:pPr indent="0" lvl="0" marL="114300" rtl="0" algn="l">
              <a:lnSpc>
                <a:spcPct val="115000"/>
              </a:lnSpc>
              <a:spcBef>
                <a:spcPts val="0"/>
              </a:spcBef>
              <a:spcAft>
                <a:spcPts val="0"/>
              </a:spcAft>
              <a:buSzPts val="1800"/>
              <a:buNone/>
            </a:pPr>
            <a:r>
              <a:rPr b="1" lang="en" sz="1600">
                <a:latin typeface="Helvetica Neue"/>
                <a:ea typeface="Helvetica Neue"/>
                <a:cs typeface="Helvetica Neue"/>
                <a:sym typeface="Helvetica Neue"/>
              </a:rPr>
              <a:t>https://www.kaggle.com/datasets</a:t>
            </a:r>
            <a:endParaRPr sz="1600">
              <a:latin typeface="Helvetica Neue"/>
              <a:ea typeface="Helvetica Neue"/>
              <a:cs typeface="Helvetica Neue"/>
              <a:sym typeface="Helvetica Neu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8"/>
          <p:cNvSpPr txBox="1"/>
          <p:nvPr>
            <p:ph idx="1" type="body"/>
          </p:nvPr>
        </p:nvSpPr>
        <p:spPr>
          <a:xfrm>
            <a:off x="311700" y="2571750"/>
            <a:ext cx="3232728" cy="1259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sz="1400">
                <a:latin typeface="Helvetica Neue"/>
                <a:ea typeface="Helvetica Neue"/>
                <a:cs typeface="Helvetica Neue"/>
                <a:sym typeface="Helvetica Neue"/>
              </a:rPr>
              <a:t>Usually saved as .csv or .tsv files</a:t>
            </a:r>
            <a:endParaRPr sz="1400">
              <a:latin typeface="Helvetica Neue"/>
              <a:ea typeface="Helvetica Neue"/>
              <a:cs typeface="Helvetica Neue"/>
              <a:sym typeface="Helvetica Neue"/>
            </a:endParaRPr>
          </a:p>
          <a:p>
            <a:pPr indent="-342900" lvl="0" marL="457200" rtl="0" algn="l">
              <a:lnSpc>
                <a:spcPct val="115000"/>
              </a:lnSpc>
              <a:spcBef>
                <a:spcPts val="0"/>
              </a:spcBef>
              <a:spcAft>
                <a:spcPts val="0"/>
              </a:spcAft>
              <a:buSzPts val="1800"/>
              <a:buChar char="●"/>
            </a:pPr>
            <a:r>
              <a:rPr lang="en" sz="1400">
                <a:latin typeface="Helvetica Neue"/>
                <a:ea typeface="Helvetica Neue"/>
                <a:cs typeface="Helvetica Neue"/>
                <a:sym typeface="Helvetica Neue"/>
              </a:rPr>
              <a:t>Known as </a:t>
            </a:r>
            <a:r>
              <a:rPr b="1" lang="en" sz="1400">
                <a:latin typeface="Helvetica Neue"/>
                <a:ea typeface="Helvetica Neue"/>
                <a:cs typeface="Helvetica Neue"/>
                <a:sym typeface="Helvetica Neue"/>
              </a:rPr>
              <a:t>flat text files</a:t>
            </a:r>
            <a:r>
              <a:rPr lang="en" sz="1400">
                <a:latin typeface="Helvetica Neue"/>
                <a:ea typeface="Helvetica Neue"/>
                <a:cs typeface="Helvetica Neue"/>
                <a:sym typeface="Helvetica Neue"/>
              </a:rPr>
              <a:t>, require parsers to load into code</a:t>
            </a:r>
            <a:endParaRPr sz="1400">
              <a:latin typeface="Helvetica Neue"/>
              <a:ea typeface="Helvetica Neue"/>
              <a:cs typeface="Helvetica Neue"/>
              <a:sym typeface="Helvetica Neue"/>
            </a:endParaRPr>
          </a:p>
        </p:txBody>
      </p:sp>
      <p:sp>
        <p:nvSpPr>
          <p:cNvPr id="137" name="Google Shape;137;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How does input data usually look?</a:t>
            </a:r>
            <a:endParaRPr i="0" sz="2400" u="none" cap="none" strike="noStrike">
              <a:solidFill>
                <a:srgbClr val="1C4587"/>
              </a:solidFill>
              <a:latin typeface="Hind"/>
              <a:ea typeface="Hind"/>
              <a:cs typeface="Hind"/>
              <a:sym typeface="Hind"/>
            </a:endParaRPr>
          </a:p>
        </p:txBody>
      </p:sp>
      <p:sp>
        <p:nvSpPr>
          <p:cNvPr id="138" name="Google Shape;138;p18"/>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39" name="Google Shape;139;p18"/>
          <p:cNvPicPr preferRelativeResize="0"/>
          <p:nvPr/>
        </p:nvPicPr>
        <p:blipFill rotWithShape="1">
          <a:blip r:embed="rId3">
            <a:alphaModFix/>
          </a:blip>
          <a:srcRect b="0" l="0" r="0" t="0"/>
          <a:stretch/>
        </p:blipFill>
        <p:spPr>
          <a:xfrm>
            <a:off x="246490" y="972500"/>
            <a:ext cx="8651019" cy="972957"/>
          </a:xfrm>
          <a:prstGeom prst="rect">
            <a:avLst/>
          </a:prstGeom>
          <a:noFill/>
          <a:ln>
            <a:noFill/>
          </a:ln>
        </p:spPr>
      </p:pic>
      <p:pic>
        <p:nvPicPr>
          <p:cNvPr id="140" name="Google Shape;140;p18"/>
          <p:cNvPicPr preferRelativeResize="0"/>
          <p:nvPr/>
        </p:nvPicPr>
        <p:blipFill rotWithShape="1">
          <a:blip r:embed="rId4">
            <a:alphaModFix/>
          </a:blip>
          <a:srcRect b="0" l="0" r="0" t="0"/>
          <a:stretch/>
        </p:blipFill>
        <p:spPr>
          <a:xfrm>
            <a:off x="3492281" y="1969677"/>
            <a:ext cx="5340019" cy="245673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